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95C2-FED3-4455-97C3-41FCB1D5C8FA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DB99-0672-4360-BA59-B6B69B9C3AE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95C2-FED3-4455-97C3-41FCB1D5C8FA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DB99-0672-4360-BA59-B6B69B9C3A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95C2-FED3-4455-97C3-41FCB1D5C8FA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DB99-0672-4360-BA59-B6B69B9C3A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95C2-FED3-4455-97C3-41FCB1D5C8FA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DB99-0672-4360-BA59-B6B69B9C3A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95C2-FED3-4455-97C3-41FCB1D5C8FA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DB99-0672-4360-BA59-B6B69B9C3A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95C2-FED3-4455-97C3-41FCB1D5C8FA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DB99-0672-4360-BA59-B6B69B9C3A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95C2-FED3-4455-97C3-41FCB1D5C8FA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DB99-0672-4360-BA59-B6B69B9C3AE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95C2-FED3-4455-97C3-41FCB1D5C8FA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DB99-0672-4360-BA59-B6B69B9C3A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95C2-FED3-4455-97C3-41FCB1D5C8FA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DB99-0672-4360-BA59-B6B69B9C3A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95C2-FED3-4455-97C3-41FCB1D5C8FA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DB99-0672-4360-BA59-B6B69B9C3A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95C2-FED3-4455-97C3-41FCB1D5C8FA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DB99-0672-4360-BA59-B6B69B9C3AE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6395C2-FED3-4455-97C3-41FCB1D5C8FA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C8DB99-0672-4360-BA59-B6B69B9C3A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6021288"/>
            <a:ext cx="5637010" cy="648072"/>
          </a:xfrm>
        </p:spPr>
        <p:txBody>
          <a:bodyPr/>
          <a:lstStyle/>
          <a:p>
            <a:r>
              <a:rPr lang="mk-MK" dirty="0" smtClean="0">
                <a:latin typeface="Arial Black" panose="020B0A04020102020204" pitchFamily="34" charset="0"/>
              </a:rPr>
              <a:t>Проф.Соња Енџекова - Сопотска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08911" cy="4104455"/>
          </a:xfrm>
        </p:spPr>
        <p:txBody>
          <a:bodyPr/>
          <a:lstStyle/>
          <a:p>
            <a:pPr marL="182880" indent="0" algn="ctr">
              <a:buNone/>
            </a:pPr>
            <a:r>
              <a:rPr lang="mk-MK" dirty="0" smtClean="0">
                <a:latin typeface="Arial Black" panose="020B0A04020102020204" pitchFamily="34" charset="0"/>
              </a:rPr>
              <a:t>КЛАСИФИКАЦИЈА НА ГЛАГОЛИТЕ</a:t>
            </a:r>
            <a:br>
              <a:rPr lang="mk-MK" dirty="0" smtClean="0">
                <a:latin typeface="Arial Black" panose="020B0A04020102020204" pitchFamily="34" charset="0"/>
              </a:rPr>
            </a:br>
            <a:r>
              <a:rPr lang="mk-MK" dirty="0" smtClean="0">
                <a:latin typeface="Arial Black" panose="020B0A04020102020204" pitchFamily="34" charset="0"/>
              </a:rPr>
              <a:t> </a:t>
            </a:r>
            <a:br>
              <a:rPr lang="mk-MK" dirty="0" smtClean="0">
                <a:latin typeface="Arial Black" panose="020B0A04020102020204" pitchFamily="34" charset="0"/>
              </a:rPr>
            </a:br>
            <a:r>
              <a:rPr lang="mk-MK" dirty="0" smtClean="0">
                <a:latin typeface="Arial Black" panose="020B0A04020102020204" pitchFamily="34" charset="0"/>
              </a:rPr>
              <a:t>И</a:t>
            </a:r>
            <a:br>
              <a:rPr lang="mk-MK" dirty="0" smtClean="0">
                <a:latin typeface="Arial Black" panose="020B0A04020102020204" pitchFamily="34" charset="0"/>
              </a:rPr>
            </a:br>
            <a:r>
              <a:rPr lang="mk-MK" dirty="0">
                <a:latin typeface="Arial Black" panose="020B0A04020102020204" pitchFamily="34" charset="0"/>
              </a:rPr>
              <a:t/>
            </a:r>
            <a:br>
              <a:rPr lang="mk-MK" dirty="0">
                <a:latin typeface="Arial Black" panose="020B0A04020102020204" pitchFamily="34" charset="0"/>
              </a:rPr>
            </a:br>
            <a:r>
              <a:rPr lang="mk-MK" dirty="0" smtClean="0">
                <a:latin typeface="Arial Black" panose="020B0A04020102020204" pitchFamily="34" charset="0"/>
              </a:rPr>
              <a:t> </a:t>
            </a:r>
            <a:r>
              <a:rPr lang="mk-MK" dirty="0" smtClean="0">
                <a:latin typeface="Arial Black" panose="020B0A04020102020204" pitchFamily="34" charset="0"/>
              </a:rPr>
              <a:t>СЕГАШНО </a:t>
            </a:r>
            <a:r>
              <a:rPr lang="mk-MK" dirty="0" smtClean="0">
                <a:latin typeface="Arial Black" panose="020B0A04020102020204" pitchFamily="34" charset="0"/>
              </a:rPr>
              <a:t>ВРЕМЕ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95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 flipV="1">
            <a:off x="1473795" y="6858000"/>
            <a:ext cx="5637010" cy="1714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marL="182880" indent="0">
              <a:buNone/>
            </a:pPr>
            <a:r>
              <a:rPr lang="mk-MK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anose="020B0A04020102020204" pitchFamily="34" charset="0"/>
              </a:rPr>
              <a:t>Ви благодарам на вниманието!</a:t>
            </a:r>
            <a:endParaRPr lang="en-US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77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365104"/>
            <a:ext cx="8424935" cy="2232248"/>
          </a:xfrm>
        </p:spPr>
        <p:txBody>
          <a:bodyPr/>
          <a:lstStyle/>
          <a:p>
            <a:pPr algn="l"/>
            <a:r>
              <a:rPr lang="mk-MK" sz="2400" dirty="0" smtClean="0">
                <a:latin typeface="Arial Black" panose="020B0A04020102020204" pitchFamily="34" charset="0"/>
              </a:rPr>
              <a:t>Глаголите во македонскиот јазик се делат на три големи </a:t>
            </a:r>
            <a:r>
              <a:rPr lang="mk-MK" sz="2400" smtClean="0">
                <a:latin typeface="Arial Black" panose="020B0A04020102020204" pitchFamily="34" charset="0"/>
              </a:rPr>
              <a:t>групи:</a:t>
            </a:r>
            <a:br>
              <a:rPr lang="mk-MK" sz="2400" smtClean="0">
                <a:latin typeface="Arial Black" panose="020B0A04020102020204" pitchFamily="34" charset="0"/>
              </a:rPr>
            </a:br>
            <a:r>
              <a:rPr lang="mk-MK" sz="2400" dirty="0" smtClean="0">
                <a:latin typeface="Arial Black" panose="020B0A04020102020204" pitchFamily="34" charset="0"/>
              </a:rPr>
              <a:t/>
            </a:r>
            <a:br>
              <a:rPr lang="mk-MK" sz="2400" dirty="0" smtClean="0">
                <a:latin typeface="Arial Black" panose="020B0A04020102020204" pitchFamily="34" charset="0"/>
              </a:rPr>
            </a:br>
            <a:r>
              <a:rPr lang="mk-MK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а- група: </a:t>
            </a:r>
            <a:r>
              <a:rPr lang="mk-MK" sz="2400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лета, бара, трча, прашува, купува</a:t>
            </a:r>
            <a:r>
              <a:rPr lang="mk-MK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mk-MK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mk-MK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и-група: </a:t>
            </a:r>
            <a:r>
              <a:rPr lang="mk-MK" sz="2400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стои, брои, мисли, седи, лази</a:t>
            </a:r>
            <a:br>
              <a:rPr lang="mk-MK" sz="2400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mk-MK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е-група: </a:t>
            </a:r>
            <a:r>
              <a:rPr lang="mk-MK" sz="2400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зрее, лаже, грее, мие, пее, чуе, трае</a:t>
            </a:r>
            <a:endParaRPr lang="en-US" sz="24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88640"/>
            <a:ext cx="8352928" cy="4320480"/>
          </a:xfrm>
        </p:spPr>
        <p:txBody>
          <a:bodyPr>
            <a:normAutofit lnSpcReduction="10000"/>
          </a:bodyPr>
          <a:lstStyle/>
          <a:p>
            <a:r>
              <a:rPr lang="mk-MK" dirty="0" smtClean="0">
                <a:latin typeface="Arial Black" panose="020B0A04020102020204" pitchFamily="34" charset="0"/>
              </a:rPr>
              <a:t>Основната форма на глаголите во македонскиот јазик, т.е. </a:t>
            </a:r>
            <a:r>
              <a:rPr lang="mk-MK" dirty="0">
                <a:latin typeface="Arial Black" panose="020B0A04020102020204" pitchFamily="34" charset="0"/>
              </a:rPr>
              <a:t>о</a:t>
            </a:r>
            <a:r>
              <a:rPr lang="mk-MK" dirty="0" smtClean="0">
                <a:latin typeface="Arial Black" panose="020B0A04020102020204" pitchFamily="34" charset="0"/>
              </a:rPr>
              <a:t>наа во која тие се запишуваат во речниците на македонскиот јазик е формата за трето лице еднина во сегашно време на глаголот. Таа глаголска форма секогаш завршува на вокал, кој се нарекува </a:t>
            </a:r>
            <a:r>
              <a:rPr lang="mk-MK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основен вокал: </a:t>
            </a:r>
            <a:r>
              <a:rPr lang="mk-MK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трч</a:t>
            </a:r>
            <a:r>
              <a:rPr lang="mk-MK" dirty="0" smtClean="0">
                <a:solidFill>
                  <a:schemeClr val="accent6"/>
                </a:solidFill>
                <a:latin typeface="Arial Black" panose="020B0A04020102020204" pitchFamily="34" charset="0"/>
              </a:rPr>
              <a:t>а</a:t>
            </a:r>
            <a:r>
              <a:rPr lang="mk-MK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, зборув</a:t>
            </a:r>
            <a:r>
              <a:rPr lang="mk-MK" dirty="0" smtClean="0">
                <a:solidFill>
                  <a:schemeClr val="accent6"/>
                </a:solidFill>
                <a:latin typeface="Arial Black" panose="020B0A04020102020204" pitchFamily="34" charset="0"/>
              </a:rPr>
              <a:t>а</a:t>
            </a:r>
            <a:r>
              <a:rPr lang="mk-MK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, бар</a:t>
            </a:r>
            <a:r>
              <a:rPr lang="mk-MK" dirty="0" smtClean="0">
                <a:solidFill>
                  <a:schemeClr val="accent6"/>
                </a:solidFill>
                <a:latin typeface="Arial Black" panose="020B0A04020102020204" pitchFamily="34" charset="0"/>
              </a:rPr>
              <a:t>а</a:t>
            </a:r>
            <a:r>
              <a:rPr lang="mk-MK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, плов</a:t>
            </a:r>
            <a:r>
              <a:rPr lang="mk-MK" dirty="0" smtClean="0">
                <a:solidFill>
                  <a:schemeClr val="accent6"/>
                </a:solidFill>
                <a:latin typeface="Arial Black" panose="020B0A04020102020204" pitchFamily="34" charset="0"/>
              </a:rPr>
              <a:t>и</a:t>
            </a:r>
            <a:r>
              <a:rPr lang="mk-MK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, леж</a:t>
            </a:r>
            <a:r>
              <a:rPr lang="mk-MK" dirty="0" smtClean="0">
                <a:solidFill>
                  <a:schemeClr val="accent6"/>
                </a:solidFill>
                <a:latin typeface="Arial Black" panose="020B0A04020102020204" pitchFamily="34" charset="0"/>
              </a:rPr>
              <a:t>и</a:t>
            </a:r>
            <a:r>
              <a:rPr lang="mk-MK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, плет</a:t>
            </a:r>
            <a:r>
              <a:rPr lang="mk-MK" dirty="0" smtClean="0">
                <a:solidFill>
                  <a:schemeClr val="accent6"/>
                </a:solidFill>
                <a:latin typeface="Arial Black" panose="020B0A04020102020204" pitchFamily="34" charset="0"/>
              </a:rPr>
              <a:t>е</a:t>
            </a:r>
            <a:r>
              <a:rPr lang="mk-MK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r>
              <a:rPr lang="mk-MK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Кога ќе се издели основниот вокал останува општиот дел, односно коренската морфема на глаголот. Класификацијата на глаголите во македонскиот јазик е направена според нивните основни вокали во формата ЗА ТРЕТО ЛИЦЕ ЕДНИНА ВО СЕГАШНО ВРЕМЕ.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860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6237312"/>
            <a:ext cx="6512511" cy="7200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332656"/>
            <a:ext cx="8712968" cy="6120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mk-MK" sz="28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ДЕФИНИРАЊЕ НА СЕГАШНО ВРЕМЕ</a:t>
            </a:r>
            <a:endParaRPr lang="mk-MK" sz="3000" b="1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US" b="1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Сегашното</a:t>
            </a:r>
            <a:r>
              <a:rPr lang="en-US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 Black" panose="020B0A04020102020204" pitchFamily="34" charset="0"/>
              </a:rPr>
              <a:t>време</a:t>
            </a:r>
            <a:r>
              <a:rPr lang="en-US" b="1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 Black" panose="020B0A04020102020204" pitchFamily="34" charset="0"/>
              </a:rPr>
              <a:t>во</a:t>
            </a:r>
            <a:r>
              <a:rPr lang="en-US" b="1" dirty="0">
                <a:solidFill>
                  <a:schemeClr val="tx1"/>
                </a:solidFill>
                <a:latin typeface="Arial Black" panose="020B0A04020102020204" pitchFamily="34" charset="0"/>
              </a:rPr>
              <a:t> </a:t>
            </a:r>
            <a:r>
              <a:rPr lang="en-US" b="1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македонск</a:t>
            </a:r>
            <a:r>
              <a:rPr lang="mk-MK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иот јазик</a:t>
            </a: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  </a:t>
            </a:r>
            <a:r>
              <a:rPr lang="en-US" dirty="0" err="1">
                <a:solidFill>
                  <a:schemeClr val="tx1"/>
                </a:solidFill>
                <a:latin typeface="Arial Black" panose="020B0A04020102020204" pitchFamily="34" charset="0"/>
              </a:rPr>
              <a:t>или</a:t>
            </a: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anose="020B0A04020102020204" pitchFamily="34" charset="0"/>
              </a:rPr>
              <a:t>поретко</a:t>
            </a: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наречено</a:t>
            </a:r>
            <a:r>
              <a:rPr lang="mk-MK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со</a:t>
            </a: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 </a:t>
            </a:r>
            <a:r>
              <a:rPr lang="en-US" dirty="0" err="1">
                <a:solidFill>
                  <a:schemeClr val="tx1"/>
                </a:solidFill>
                <a:latin typeface="Arial Black" panose="020B0A04020102020204" pitchFamily="34" charset="0"/>
              </a:rPr>
              <a:t>латинскиот</a:t>
            </a: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 </a:t>
            </a:r>
            <a:r>
              <a:rPr lang="en-US" dirty="0" err="1">
                <a:solidFill>
                  <a:schemeClr val="tx1"/>
                </a:solidFill>
                <a:latin typeface="Arial Black" panose="020B0A04020102020204" pitchFamily="34" charset="0"/>
              </a:rPr>
              <a:t>назив</a:t>
            </a: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 </a:t>
            </a:r>
            <a:r>
              <a:rPr lang="en-US" b="1" dirty="0" err="1">
                <a:solidFill>
                  <a:schemeClr val="tx1"/>
                </a:solidFill>
                <a:latin typeface="Arial Black" panose="020B0A04020102020204" pitchFamily="34" charset="0"/>
              </a:rPr>
              <a:t>презент</a:t>
            </a: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 е </a:t>
            </a:r>
            <a:r>
              <a:rPr lang="en-US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граматичк</a:t>
            </a:r>
            <a:r>
              <a:rPr lang="mk-MK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о </a:t>
            </a:r>
            <a:r>
              <a:rPr lang="en-US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време</a:t>
            </a:r>
            <a:r>
              <a:rPr lang="mk-MK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кое</a:t>
            </a:r>
            <a:r>
              <a:rPr lang="en-US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anose="020B0A04020102020204" pitchFamily="34" charset="0"/>
              </a:rPr>
              <a:t>се</a:t>
            </a: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anose="020B0A04020102020204" pitchFamily="34" charset="0"/>
              </a:rPr>
              <a:t>користи</a:t>
            </a: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anose="020B0A04020102020204" pitchFamily="34" charset="0"/>
              </a:rPr>
              <a:t>за</a:t>
            </a: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anose="020B0A04020102020204" pitchFamily="34" charset="0"/>
              </a:rPr>
              <a:t>искажување</a:t>
            </a: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anose="020B0A04020102020204" pitchFamily="34" charset="0"/>
              </a:rPr>
              <a:t>на</a:t>
            </a: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anose="020B0A04020102020204" pitchFamily="34" charset="0"/>
              </a:rPr>
              <a:t>сегашни</a:t>
            </a: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anose="020B0A04020102020204" pitchFamily="34" charset="0"/>
              </a:rPr>
              <a:t>дејства</a:t>
            </a: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Arial Black" panose="020B0A04020102020204" pitchFamily="34" charset="0"/>
              </a:rPr>
              <a:t>Формите</a:t>
            </a: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anose="020B0A04020102020204" pitchFamily="34" charset="0"/>
              </a:rPr>
              <a:t>на</a:t>
            </a: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anose="020B0A04020102020204" pitchFamily="34" charset="0"/>
              </a:rPr>
              <a:t>сегашното</a:t>
            </a: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anose="020B0A04020102020204" pitchFamily="34" charset="0"/>
              </a:rPr>
              <a:t>време</a:t>
            </a: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anose="020B0A04020102020204" pitchFamily="34" charset="0"/>
              </a:rPr>
              <a:t>се</a:t>
            </a: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anose="020B0A04020102020204" pitchFamily="34" charset="0"/>
              </a:rPr>
              <a:t>образуваат</a:t>
            </a: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anose="020B0A04020102020204" pitchFamily="34" charset="0"/>
              </a:rPr>
              <a:t>со</a:t>
            </a: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anose="020B0A04020102020204" pitchFamily="34" charset="0"/>
              </a:rPr>
              <a:t>додавање</a:t>
            </a: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anose="020B0A04020102020204" pitchFamily="34" charset="0"/>
              </a:rPr>
              <a:t>соодветни</a:t>
            </a: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anose="020B0A04020102020204" pitchFamily="34" charset="0"/>
              </a:rPr>
              <a:t>наставки</a:t>
            </a: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anose="020B0A04020102020204" pitchFamily="34" charset="0"/>
              </a:rPr>
              <a:t>на</a:t>
            </a: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Black" panose="020B0A04020102020204" pitchFamily="34" charset="0"/>
              </a:rPr>
              <a:t>основниот</a:t>
            </a: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 </a:t>
            </a:r>
            <a:r>
              <a:rPr lang="en-US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вокал</a:t>
            </a:r>
            <a:r>
              <a:rPr lang="mk-MK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на</a:t>
            </a: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 </a:t>
            </a:r>
            <a:r>
              <a:rPr lang="en-US" dirty="0" err="1">
                <a:solidFill>
                  <a:schemeClr val="tx1"/>
                </a:solidFill>
                <a:latin typeface="Arial Black" panose="020B0A04020102020204" pitchFamily="34" charset="0"/>
              </a:rPr>
              <a:t>глаголот</a:t>
            </a: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.</a:t>
            </a:r>
          </a:p>
          <a:p>
            <a:endParaRPr lang="mk-MK" dirty="0" smtClean="0"/>
          </a:p>
          <a:p>
            <a:r>
              <a:rPr lang="en-US" sz="3200" dirty="0" err="1">
                <a:latin typeface="Arial Black" panose="020B0A04020102020204" pitchFamily="34" charset="0"/>
              </a:rPr>
              <a:t>Образување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</a:p>
          <a:p>
            <a:pPr marL="45720" indent="0">
              <a:buNone/>
            </a:pPr>
            <a:r>
              <a:rPr lang="en-US" dirty="0" err="1">
                <a:latin typeface="Arial Black" panose="020B0A04020102020204" pitchFamily="34" charset="0"/>
              </a:rPr>
              <a:t>За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образувањето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на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сегашното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време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во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македонскиот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јазик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се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користат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пет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различни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наставки</a:t>
            </a:r>
            <a:r>
              <a:rPr lang="en-US" dirty="0">
                <a:latin typeface="Arial Black" panose="020B0A04020102020204" pitchFamily="34" charset="0"/>
              </a:rPr>
              <a:t> и </a:t>
            </a:r>
            <a:r>
              <a:rPr lang="en-US" dirty="0" err="1">
                <a:latin typeface="Arial Black" panose="020B0A04020102020204" pitchFamily="34" charset="0"/>
              </a:rPr>
              <a:t>една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нулта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наставка</a:t>
            </a:r>
            <a:r>
              <a:rPr lang="en-US" dirty="0">
                <a:latin typeface="Arial Black" panose="020B0A04020102020204" pitchFamily="34" charset="0"/>
              </a:rPr>
              <a:t>. </a:t>
            </a:r>
            <a:r>
              <a:rPr lang="en-US" dirty="0" err="1">
                <a:latin typeface="Arial Black" panose="020B0A04020102020204" pitchFamily="34" charset="0"/>
              </a:rPr>
              <a:t>Како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општо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правило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според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лице</a:t>
            </a:r>
            <a:r>
              <a:rPr lang="en-US" dirty="0">
                <a:latin typeface="Arial Black" panose="020B0A04020102020204" pitchFamily="34" charset="0"/>
              </a:rPr>
              <a:t> и </a:t>
            </a:r>
            <a:r>
              <a:rPr lang="en-US" dirty="0" err="1">
                <a:latin typeface="Arial Black" panose="020B0A04020102020204" pitchFamily="34" charset="0"/>
              </a:rPr>
              <a:t>број</a:t>
            </a:r>
            <a:r>
              <a:rPr lang="en-US" dirty="0">
                <a:latin typeface="Arial Black" panose="020B0A04020102020204" pitchFamily="34" charset="0"/>
              </a:rPr>
              <a:t>, </a:t>
            </a:r>
            <a:r>
              <a:rPr lang="en-US" dirty="0" err="1">
                <a:latin typeface="Arial Black" panose="020B0A04020102020204" pitchFamily="34" charset="0"/>
              </a:rPr>
              <a:t>табелскиот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приказ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на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наставките</a:t>
            </a:r>
            <a:r>
              <a:rPr lang="en-US" dirty="0">
                <a:latin typeface="Arial Black" panose="020B0A04020102020204" pitchFamily="34" charset="0"/>
              </a:rPr>
              <a:t> е </a:t>
            </a:r>
            <a:r>
              <a:rPr lang="en-US" dirty="0" err="1">
                <a:latin typeface="Arial Black" panose="020B0A04020102020204" pitchFamily="34" charset="0"/>
              </a:rPr>
              <a:t>следен</a:t>
            </a:r>
            <a:r>
              <a:rPr lang="en-US" dirty="0">
                <a:latin typeface="Arial Black" panose="020B0A04020102020204" pitchFamily="34" charset="0"/>
              </a:rPr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43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6669360"/>
            <a:ext cx="6512511" cy="18864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88099993"/>
              </p:ext>
            </p:extLst>
          </p:nvPr>
        </p:nvGraphicFramePr>
        <p:xfrm>
          <a:off x="395535" y="476672"/>
          <a:ext cx="8474670" cy="56886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4890"/>
                <a:gridCol w="2824890"/>
                <a:gridCol w="2824890"/>
              </a:tblGrid>
              <a:tr h="1422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800" dirty="0" err="1">
                          <a:effectLst/>
                          <a:latin typeface="Arial Black" panose="020B0A04020102020204" pitchFamily="34" charset="0"/>
                        </a:rPr>
                        <a:t>еднина</a:t>
                      </a:r>
                      <a:endParaRPr lang="en-US" sz="28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800" dirty="0" err="1">
                          <a:effectLst/>
                          <a:latin typeface="Arial Black" panose="020B0A04020102020204" pitchFamily="34" charset="0"/>
                        </a:rPr>
                        <a:t>Множина</a:t>
                      </a:r>
                      <a:endParaRPr lang="en-US" sz="28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</a:tr>
              <a:tr h="14221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1.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800" dirty="0">
                          <a:solidFill>
                            <a:schemeClr val="accent6"/>
                          </a:solidFill>
                          <a:effectLst/>
                          <a:latin typeface="Arial Black" panose="020B0A04020102020204" pitchFamily="34" charset="0"/>
                        </a:rPr>
                        <a:t>− м</a:t>
                      </a:r>
                      <a:endParaRPr lang="en-US" sz="2800" dirty="0">
                        <a:solidFill>
                          <a:schemeClr val="accent6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800" dirty="0">
                          <a:solidFill>
                            <a:schemeClr val="accent6"/>
                          </a:solidFill>
                          <a:effectLst/>
                          <a:latin typeface="Arial Black" panose="020B0A04020102020204" pitchFamily="34" charset="0"/>
                        </a:rPr>
                        <a:t>− </a:t>
                      </a:r>
                      <a:r>
                        <a:rPr lang="en-US" sz="2800" dirty="0" err="1">
                          <a:solidFill>
                            <a:schemeClr val="accent6"/>
                          </a:solidFill>
                          <a:effectLst/>
                          <a:latin typeface="Arial Black" panose="020B0A04020102020204" pitchFamily="34" charset="0"/>
                        </a:rPr>
                        <a:t>ме</a:t>
                      </a:r>
                      <a:endParaRPr lang="en-US" sz="2800" dirty="0">
                        <a:solidFill>
                          <a:schemeClr val="accent6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</a:tr>
              <a:tr h="14221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dirty="0">
                          <a:effectLst/>
                        </a:rPr>
                        <a:t>2.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800" dirty="0">
                          <a:solidFill>
                            <a:schemeClr val="accent6"/>
                          </a:solidFill>
                          <a:effectLst/>
                          <a:latin typeface="Arial Black" panose="020B0A04020102020204" pitchFamily="34" charset="0"/>
                        </a:rPr>
                        <a:t>− ш</a:t>
                      </a:r>
                      <a:endParaRPr lang="en-US" sz="2800" dirty="0">
                        <a:solidFill>
                          <a:schemeClr val="accent6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800" dirty="0">
                          <a:solidFill>
                            <a:schemeClr val="accent6"/>
                          </a:solidFill>
                          <a:effectLst/>
                          <a:latin typeface="Arial Black" panose="020B0A04020102020204" pitchFamily="34" charset="0"/>
                        </a:rPr>
                        <a:t>− </a:t>
                      </a:r>
                      <a:r>
                        <a:rPr lang="en-US" sz="2800" dirty="0" err="1">
                          <a:solidFill>
                            <a:schemeClr val="accent6"/>
                          </a:solidFill>
                          <a:effectLst/>
                          <a:latin typeface="Arial Black" panose="020B0A04020102020204" pitchFamily="34" charset="0"/>
                        </a:rPr>
                        <a:t>те</a:t>
                      </a:r>
                      <a:endParaRPr lang="en-US" sz="2800" dirty="0">
                        <a:solidFill>
                          <a:schemeClr val="accent6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</a:tr>
              <a:tr h="14221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>
                          <a:effectLst/>
                        </a:rPr>
                        <a:t>3.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800" dirty="0">
                          <a:solidFill>
                            <a:schemeClr val="accent6"/>
                          </a:solidFill>
                          <a:effectLst/>
                          <a:latin typeface="Arial Black" panose="020B0A04020102020204" pitchFamily="34" charset="0"/>
                        </a:rPr>
                        <a:t>∅</a:t>
                      </a:r>
                      <a:endParaRPr lang="en-US" sz="2800" dirty="0">
                        <a:solidFill>
                          <a:schemeClr val="accent6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800" dirty="0">
                          <a:solidFill>
                            <a:schemeClr val="accent6"/>
                          </a:solidFill>
                          <a:effectLst/>
                          <a:latin typeface="Arial Black" panose="020B0A04020102020204" pitchFamily="34" charset="0"/>
                        </a:rPr>
                        <a:t>− </a:t>
                      </a:r>
                      <a:r>
                        <a:rPr lang="en-US" sz="2800" dirty="0" err="1">
                          <a:solidFill>
                            <a:schemeClr val="accent6"/>
                          </a:solidFill>
                          <a:effectLst/>
                          <a:latin typeface="Arial Black" panose="020B0A04020102020204" pitchFamily="34" charset="0"/>
                        </a:rPr>
                        <a:t>ат</a:t>
                      </a:r>
                      <a:endParaRPr lang="en-US" sz="2800" dirty="0">
                        <a:solidFill>
                          <a:schemeClr val="accent6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59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7533456"/>
            <a:ext cx="6512511" cy="288032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12465080"/>
              </p:ext>
            </p:extLst>
          </p:nvPr>
        </p:nvGraphicFramePr>
        <p:xfrm>
          <a:off x="0" y="-2"/>
          <a:ext cx="9144000" cy="7821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6000"/>
                <a:gridCol w="2241563"/>
                <a:gridCol w="2330437"/>
                <a:gridCol w="2286000"/>
              </a:tblGrid>
              <a:tr h="1947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000" dirty="0">
                        <a:effectLst/>
                        <a:latin typeface="Arial Black" panose="020B0A04020102020204" pitchFamily="34" charset="0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  <a:latin typeface="Arial Black" panose="020B0A04020102020204" pitchFamily="34" charset="0"/>
                        </a:rPr>
                        <a:t>а - глаголска група</a:t>
                      </a:r>
                      <a:endParaRPr lang="en-US" sz="200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  <a:latin typeface="Arial Black" panose="020B0A04020102020204" pitchFamily="34" charset="0"/>
                        </a:rPr>
                        <a:t>и - глаголска група</a:t>
                      </a:r>
                      <a:endParaRPr lang="en-US" sz="200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>
                          <a:effectLst/>
                          <a:latin typeface="Arial Black" panose="020B0A04020102020204" pitchFamily="34" charset="0"/>
                        </a:rPr>
                        <a:t>е - </a:t>
                      </a:r>
                      <a:r>
                        <a:rPr lang="en-US" sz="2000" dirty="0" err="1">
                          <a:effectLst/>
                          <a:latin typeface="Arial Black" panose="020B0A04020102020204" pitchFamily="34" charset="0"/>
                        </a:rPr>
                        <a:t>глаголска</a:t>
                      </a:r>
                      <a:r>
                        <a:rPr lang="en-US" sz="2000" dirty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Arial Black" panose="020B0A04020102020204" pitchFamily="34" charset="0"/>
                        </a:rPr>
                        <a:t>група</a:t>
                      </a:r>
                      <a:endParaRPr lang="en-US" sz="20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</a:tr>
              <a:tr h="10150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 err="1">
                          <a:effectLst/>
                          <a:latin typeface="Arial Black" panose="020B0A04020102020204" pitchFamily="34" charset="0"/>
                        </a:rPr>
                        <a:t>Јас</a:t>
                      </a:r>
                      <a:endParaRPr lang="en-US" sz="20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 err="1">
                          <a:effectLst/>
                          <a:latin typeface="Arial Black" panose="020B0A04020102020204" pitchFamily="34" charset="0"/>
                        </a:rPr>
                        <a:t>Гледам</a:t>
                      </a:r>
                      <a:endParaRPr lang="en-US" sz="20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 err="1">
                          <a:effectLst/>
                          <a:latin typeface="Arial Black" panose="020B0A04020102020204" pitchFamily="34" charset="0"/>
                        </a:rPr>
                        <a:t>носам</a:t>
                      </a:r>
                      <a:endParaRPr lang="en-US" sz="20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mk-MK" sz="2000" dirty="0" smtClean="0">
                          <a:effectLst/>
                          <a:latin typeface="Arial Black" panose="020B0A04020102020204" pitchFamily="34" charset="0"/>
                        </a:rPr>
                        <a:t>Ј</a:t>
                      </a:r>
                      <a:r>
                        <a:rPr lang="en-US" sz="2000" dirty="0" err="1" smtClean="0">
                          <a:effectLst/>
                          <a:latin typeface="Arial Black" panose="020B0A04020102020204" pitchFamily="34" charset="0"/>
                        </a:rPr>
                        <a:t>адам</a:t>
                      </a:r>
                      <a:endParaRPr lang="en-US" sz="20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</a:tr>
              <a:tr h="10150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  <a:latin typeface="Arial Black" panose="020B0A04020102020204" pitchFamily="34" charset="0"/>
                        </a:rPr>
                        <a:t>Ти</a:t>
                      </a:r>
                      <a:endParaRPr lang="en-US" sz="200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 err="1">
                          <a:effectLst/>
                          <a:latin typeface="Arial Black" panose="020B0A04020102020204" pitchFamily="34" charset="0"/>
                        </a:rPr>
                        <a:t>Гледаш</a:t>
                      </a:r>
                      <a:endParaRPr lang="en-US" sz="20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 err="1">
                          <a:effectLst/>
                          <a:latin typeface="Arial Black" panose="020B0A04020102020204" pitchFamily="34" charset="0"/>
                        </a:rPr>
                        <a:t>носиш</a:t>
                      </a:r>
                      <a:endParaRPr lang="en-US" sz="20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 err="1">
                          <a:effectLst/>
                          <a:latin typeface="Arial Black" panose="020B0A04020102020204" pitchFamily="34" charset="0"/>
                        </a:rPr>
                        <a:t>јадеш</a:t>
                      </a:r>
                      <a:endParaRPr lang="en-US" sz="20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</a:tr>
              <a:tr h="10150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  <a:latin typeface="Arial Black" panose="020B0A04020102020204" pitchFamily="34" charset="0"/>
                        </a:rPr>
                        <a:t>Тој, таа, тоа</a:t>
                      </a:r>
                      <a:endParaRPr lang="en-US" sz="200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 err="1">
                          <a:effectLst/>
                          <a:latin typeface="Arial Black" panose="020B0A04020102020204" pitchFamily="34" charset="0"/>
                        </a:rPr>
                        <a:t>гледа</a:t>
                      </a:r>
                      <a:r>
                        <a:rPr lang="en-US" sz="2000" dirty="0">
                          <a:effectLst/>
                          <a:latin typeface="Arial Black" panose="020B0A04020102020204" pitchFamily="34" charset="0"/>
                        </a:rPr>
                        <a:t> ∅</a:t>
                      </a:r>
                      <a:endParaRPr lang="en-US" sz="20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 err="1">
                          <a:effectLst/>
                          <a:latin typeface="Arial Black" panose="020B0A04020102020204" pitchFamily="34" charset="0"/>
                        </a:rPr>
                        <a:t>носи</a:t>
                      </a:r>
                      <a:r>
                        <a:rPr lang="en-US" sz="2000" dirty="0">
                          <a:effectLst/>
                          <a:latin typeface="Arial Black" panose="020B0A04020102020204" pitchFamily="34" charset="0"/>
                        </a:rPr>
                        <a:t>∅</a:t>
                      </a:r>
                      <a:endParaRPr lang="en-US" sz="20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 err="1">
                          <a:effectLst/>
                          <a:latin typeface="Arial Black" panose="020B0A04020102020204" pitchFamily="34" charset="0"/>
                        </a:rPr>
                        <a:t>јаде</a:t>
                      </a:r>
                      <a:r>
                        <a:rPr lang="en-US" sz="2000" dirty="0">
                          <a:effectLst/>
                          <a:latin typeface="Arial Black" panose="020B0A04020102020204" pitchFamily="34" charset="0"/>
                        </a:rPr>
                        <a:t> ∅</a:t>
                      </a:r>
                      <a:endParaRPr lang="en-US" sz="20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</a:tr>
              <a:tr h="10150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  <a:latin typeface="Arial Black" panose="020B0A04020102020204" pitchFamily="34" charset="0"/>
                        </a:rPr>
                        <a:t>Ние</a:t>
                      </a:r>
                      <a:endParaRPr lang="en-US" sz="200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  <a:latin typeface="Arial Black" panose="020B0A04020102020204" pitchFamily="34" charset="0"/>
                        </a:rPr>
                        <a:t>Гледаме</a:t>
                      </a:r>
                      <a:endParaRPr lang="en-US" sz="200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 err="1">
                          <a:effectLst/>
                          <a:latin typeface="Arial Black" panose="020B0A04020102020204" pitchFamily="34" charset="0"/>
                        </a:rPr>
                        <a:t>носиме</a:t>
                      </a:r>
                      <a:endParaRPr lang="en-US" sz="20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 err="1">
                          <a:effectLst/>
                          <a:latin typeface="Arial Black" panose="020B0A04020102020204" pitchFamily="34" charset="0"/>
                        </a:rPr>
                        <a:t>јадеме</a:t>
                      </a:r>
                      <a:endParaRPr lang="en-US" sz="20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</a:tr>
              <a:tr h="10150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  <a:latin typeface="Arial Black" panose="020B0A04020102020204" pitchFamily="34" charset="0"/>
                        </a:rPr>
                        <a:t>Вие</a:t>
                      </a:r>
                      <a:endParaRPr lang="en-US" sz="200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  <a:latin typeface="Arial Black" panose="020B0A04020102020204" pitchFamily="34" charset="0"/>
                        </a:rPr>
                        <a:t>Гледате</a:t>
                      </a:r>
                      <a:endParaRPr lang="en-US" sz="200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 err="1">
                          <a:effectLst/>
                          <a:latin typeface="Arial Black" panose="020B0A04020102020204" pitchFamily="34" charset="0"/>
                        </a:rPr>
                        <a:t>носите</a:t>
                      </a:r>
                      <a:endParaRPr lang="en-US" sz="20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 err="1">
                          <a:effectLst/>
                          <a:latin typeface="Arial Black" panose="020B0A04020102020204" pitchFamily="34" charset="0"/>
                        </a:rPr>
                        <a:t>јадете</a:t>
                      </a:r>
                      <a:endParaRPr lang="en-US" sz="20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</a:tr>
              <a:tr h="7990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  <a:latin typeface="Arial Black" panose="020B0A04020102020204" pitchFamily="34" charset="0"/>
                        </a:rPr>
                        <a:t>Тие</a:t>
                      </a:r>
                      <a:endParaRPr lang="en-US" sz="200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>
                          <a:effectLst/>
                          <a:latin typeface="Arial Black" panose="020B0A04020102020204" pitchFamily="34" charset="0"/>
                        </a:rPr>
                        <a:t>Гледаат</a:t>
                      </a:r>
                      <a:endParaRPr lang="en-US" sz="200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 err="1">
                          <a:effectLst/>
                          <a:latin typeface="Arial Black" panose="020B0A04020102020204" pitchFamily="34" charset="0"/>
                        </a:rPr>
                        <a:t>носат</a:t>
                      </a:r>
                      <a:endParaRPr lang="en-US" sz="20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000" dirty="0" err="1">
                          <a:effectLst/>
                          <a:latin typeface="Arial Black" panose="020B0A04020102020204" pitchFamily="34" charset="0"/>
                        </a:rPr>
                        <a:t>јадат</a:t>
                      </a:r>
                      <a:endParaRPr lang="en-US" sz="2000" dirty="0"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0960" marR="60960" marT="30480" marB="3048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71600" y="2142739"/>
            <a:ext cx="21672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1200" b="0" i="0" u="none" strike="noStrike" cap="none" normalizeH="0" baseline="30000" dirty="0" smtClean="0">
                <a:ln>
                  <a:noFill/>
                </a:ln>
                <a:solidFill>
                  <a:srgbClr val="0B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]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60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7389440"/>
            <a:ext cx="6512511" cy="36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83127"/>
            <a:ext cx="9144000" cy="6774873"/>
          </a:xfrm>
        </p:spPr>
        <p:txBody>
          <a:bodyPr/>
          <a:lstStyle/>
          <a:p>
            <a:r>
              <a:rPr lang="en-US" sz="2300" dirty="0" err="1">
                <a:latin typeface="Arial Black" panose="020B0A04020102020204" pitchFamily="34" charset="0"/>
              </a:rPr>
              <a:t>Од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промената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на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глаголите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може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да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се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види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 smtClean="0">
                <a:latin typeface="Arial Black" panose="020B0A04020102020204" pitchFamily="34" charset="0"/>
              </a:rPr>
              <a:t>дека</a:t>
            </a:r>
            <a:r>
              <a:rPr lang="en-US" sz="2300" dirty="0" smtClean="0">
                <a:latin typeface="Arial Black" panose="020B0A04020102020204" pitchFamily="34" charset="0"/>
              </a:rPr>
              <a:t>:</a:t>
            </a:r>
            <a:endParaRPr lang="en-US" sz="2300" dirty="0">
              <a:latin typeface="Arial Black" panose="020B0A04020102020204" pitchFamily="34" charset="0"/>
            </a:endParaRPr>
          </a:p>
          <a:p>
            <a:pPr lvl="0"/>
            <a:r>
              <a:rPr lang="en-US" sz="2300" dirty="0" err="1">
                <a:latin typeface="Arial Black" panose="020B0A04020102020204" pitchFamily="34" charset="0"/>
              </a:rPr>
              <a:t>формите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за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трето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лице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еднина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немаат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лична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наставка</a:t>
            </a:r>
            <a:r>
              <a:rPr lang="en-US" sz="2300" dirty="0">
                <a:latin typeface="Arial Black" panose="020B0A04020102020204" pitchFamily="34" charset="0"/>
              </a:rPr>
              <a:t>, </a:t>
            </a:r>
            <a:r>
              <a:rPr lang="en-US" sz="2300" dirty="0" err="1">
                <a:latin typeface="Arial Black" panose="020B0A04020102020204" pitchFamily="34" charset="0"/>
              </a:rPr>
              <a:t>односно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самото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отсуство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на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наставката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го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означува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лицето</a:t>
            </a:r>
            <a:r>
              <a:rPr lang="en-US" sz="2300" dirty="0">
                <a:latin typeface="Arial Black" panose="020B0A04020102020204" pitchFamily="34" charset="0"/>
              </a:rPr>
              <a:t>,</a:t>
            </a:r>
          </a:p>
          <a:p>
            <a:pPr lvl="0"/>
            <a:r>
              <a:rPr lang="en-US" sz="2300" dirty="0" err="1">
                <a:latin typeface="Arial Black" panose="020B0A04020102020204" pitchFamily="34" charset="0"/>
              </a:rPr>
              <a:t>има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промена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на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основниот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вокал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во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прво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лице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еднина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кај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глаголите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од</a:t>
            </a:r>
            <a:r>
              <a:rPr lang="en-US" sz="2300" dirty="0">
                <a:latin typeface="Arial Black" panose="020B0A04020102020204" pitchFamily="34" charset="0"/>
              </a:rPr>
              <a:t> </a:t>
            </a:r>
            <a:r>
              <a:rPr lang="en-US" sz="2300" b="1" dirty="0">
                <a:latin typeface="Arial Black" panose="020B0A04020102020204" pitchFamily="34" charset="0"/>
              </a:rPr>
              <a:t>е</a:t>
            </a:r>
            <a:r>
              <a:rPr lang="en-US" sz="2300" dirty="0">
                <a:latin typeface="Arial Black" panose="020B0A04020102020204" pitchFamily="34" charset="0"/>
              </a:rPr>
              <a:t> и </a:t>
            </a:r>
            <a:r>
              <a:rPr lang="en-US" sz="2300" b="1" dirty="0" err="1">
                <a:latin typeface="Arial Black" panose="020B0A04020102020204" pitchFamily="34" charset="0"/>
              </a:rPr>
              <a:t>и</a:t>
            </a:r>
            <a:r>
              <a:rPr lang="en-US" sz="2300" dirty="0">
                <a:latin typeface="Arial Black" panose="020B0A04020102020204" pitchFamily="34" charset="0"/>
              </a:rPr>
              <a:t> </a:t>
            </a:r>
            <a:r>
              <a:rPr lang="en-US" sz="2300" dirty="0" err="1">
                <a:latin typeface="Arial Black" panose="020B0A04020102020204" pitchFamily="34" charset="0"/>
              </a:rPr>
              <a:t>глаголски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групи</a:t>
            </a:r>
            <a:r>
              <a:rPr lang="en-US" sz="2300" dirty="0">
                <a:latin typeface="Arial Black" panose="020B0A04020102020204" pitchFamily="34" charset="0"/>
              </a:rPr>
              <a:t>, и </a:t>
            </a:r>
            <a:r>
              <a:rPr lang="en-US" sz="2300" dirty="0" err="1">
                <a:latin typeface="Arial Black" panose="020B0A04020102020204" pitchFamily="34" charset="0"/>
              </a:rPr>
              <a:t>имаме</a:t>
            </a:r>
            <a:r>
              <a:rPr lang="en-US" sz="2300" dirty="0">
                <a:latin typeface="Arial Black" panose="020B0A04020102020204" pitchFamily="34" charset="0"/>
              </a:rPr>
              <a:t> </a:t>
            </a:r>
            <a:r>
              <a:rPr lang="en-US" sz="2300" b="1" dirty="0">
                <a:latin typeface="Arial Black" panose="020B0A04020102020204" pitchFamily="34" charset="0"/>
              </a:rPr>
              <a:t>а</a:t>
            </a:r>
            <a:r>
              <a:rPr lang="en-US" sz="2300" dirty="0">
                <a:latin typeface="Arial Black" panose="020B0A04020102020204" pitchFamily="34" charset="0"/>
              </a:rPr>
              <a:t> </a:t>
            </a:r>
            <a:r>
              <a:rPr lang="en-US" sz="2300" dirty="0" err="1">
                <a:latin typeface="Arial Black" panose="020B0A04020102020204" pitchFamily="34" charset="0"/>
              </a:rPr>
              <a:t>наместо</a:t>
            </a:r>
            <a:r>
              <a:rPr lang="en-US" sz="2300" dirty="0">
                <a:latin typeface="Arial Black" panose="020B0A04020102020204" pitchFamily="34" charset="0"/>
              </a:rPr>
              <a:t> </a:t>
            </a:r>
            <a:r>
              <a:rPr lang="en-US" sz="2300" b="1" dirty="0">
                <a:latin typeface="Arial Black" panose="020B0A04020102020204" pitchFamily="34" charset="0"/>
              </a:rPr>
              <a:t>е</a:t>
            </a:r>
            <a:r>
              <a:rPr lang="en-US" sz="2300" dirty="0">
                <a:latin typeface="Arial Black" panose="020B0A04020102020204" pitchFamily="34" charset="0"/>
              </a:rPr>
              <a:t> и </a:t>
            </a:r>
            <a:r>
              <a:rPr lang="en-US" sz="2300" b="1" dirty="0" err="1">
                <a:latin typeface="Arial Black" panose="020B0A04020102020204" pitchFamily="34" charset="0"/>
              </a:rPr>
              <a:t>и</a:t>
            </a:r>
            <a:r>
              <a:rPr lang="en-US" sz="2300" dirty="0">
                <a:latin typeface="Arial Black" panose="020B0A04020102020204" pitchFamily="34" charset="0"/>
              </a:rPr>
              <a:t>,</a:t>
            </a:r>
          </a:p>
          <a:p>
            <a:pPr lvl="0"/>
            <a:r>
              <a:rPr lang="en-US" sz="2300" dirty="0" err="1">
                <a:latin typeface="Arial Black" panose="020B0A04020102020204" pitchFamily="34" charset="0"/>
              </a:rPr>
              <a:t>личната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наставка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за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трето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лице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множина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кај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глаголите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од</a:t>
            </a:r>
            <a:r>
              <a:rPr lang="en-US" sz="2300" dirty="0">
                <a:latin typeface="Arial Black" panose="020B0A04020102020204" pitchFamily="34" charset="0"/>
              </a:rPr>
              <a:t> е и </a:t>
            </a:r>
            <a:r>
              <a:rPr lang="en-US" sz="2300" dirty="0" err="1">
                <a:latin typeface="Arial Black" panose="020B0A04020102020204" pitchFamily="34" charset="0"/>
              </a:rPr>
              <a:t>и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глаголските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групи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не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се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додава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на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основниот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вокал</a:t>
            </a:r>
            <a:r>
              <a:rPr lang="en-US" sz="2300" dirty="0">
                <a:latin typeface="Arial Black" panose="020B0A04020102020204" pitchFamily="34" charset="0"/>
              </a:rPr>
              <a:t>, </a:t>
            </a:r>
            <a:r>
              <a:rPr lang="en-US" sz="2300" dirty="0" err="1">
                <a:latin typeface="Arial Black" panose="020B0A04020102020204" pitchFamily="34" charset="0"/>
              </a:rPr>
              <a:t>туку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на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општиот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дел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од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глаголот</a:t>
            </a:r>
            <a:r>
              <a:rPr lang="en-US" sz="2300" dirty="0">
                <a:latin typeface="Arial Black" panose="020B0A04020102020204" pitchFamily="34" charset="0"/>
              </a:rPr>
              <a:t>.</a:t>
            </a:r>
          </a:p>
          <a:p>
            <a:r>
              <a:rPr lang="en-US" sz="2300" dirty="0" smtClean="0">
                <a:latin typeface="Arial Black" panose="020B0A04020102020204" pitchFamily="34" charset="0"/>
              </a:rPr>
              <a:t> </a:t>
            </a:r>
            <a:r>
              <a:rPr lang="mk-MK" sz="2300" dirty="0" smtClean="0">
                <a:latin typeface="Arial Black" panose="020B0A04020102020204" pitchFamily="34" charset="0"/>
              </a:rPr>
              <a:t>Врз основа на тоа, </a:t>
            </a:r>
            <a:r>
              <a:rPr lang="en-US" sz="2300" dirty="0" err="1" smtClean="0">
                <a:latin typeface="Arial Black" panose="020B0A04020102020204" pitchFamily="34" charset="0"/>
              </a:rPr>
              <a:t>во</a:t>
            </a:r>
            <a:r>
              <a:rPr lang="en-US" sz="2300" dirty="0" smtClean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првото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лице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еднина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основниот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вокал</a:t>
            </a:r>
            <a:r>
              <a:rPr lang="en-US" sz="2300" dirty="0">
                <a:latin typeface="Arial Black" panose="020B0A04020102020204" pitchFamily="34" charset="0"/>
              </a:rPr>
              <a:t> и </a:t>
            </a:r>
            <a:r>
              <a:rPr lang="en-US" sz="2300" dirty="0" err="1">
                <a:latin typeface="Arial Black" panose="020B0A04020102020204" pitchFamily="34" charset="0"/>
              </a:rPr>
              <a:t>личната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наставка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се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еднакви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за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сите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глаголски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групи</a:t>
            </a:r>
            <a:r>
              <a:rPr lang="en-US" sz="2300" dirty="0">
                <a:latin typeface="Arial Black" panose="020B0A04020102020204" pitchFamily="34" charset="0"/>
              </a:rPr>
              <a:t>, </a:t>
            </a:r>
            <a:r>
              <a:rPr lang="en-US" sz="2300" dirty="0" err="1">
                <a:latin typeface="Arial Black" panose="020B0A04020102020204" pitchFamily="34" charset="0"/>
              </a:rPr>
              <a:t>често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во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граматиките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на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македонскиот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јазик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се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наведува</a:t>
            </a:r>
            <a:r>
              <a:rPr lang="en-US" sz="2300" dirty="0">
                <a:latin typeface="Arial Black" panose="020B0A04020102020204" pitchFamily="34" charset="0"/>
              </a:rPr>
              <a:t> </a:t>
            </a:r>
            <a:r>
              <a:rPr lang="en-US" sz="2300" i="1" dirty="0">
                <a:latin typeface="Arial Black" panose="020B0A04020102020204" pitchFamily="34" charset="0"/>
              </a:rPr>
              <a:t>-</a:t>
            </a:r>
            <a:r>
              <a:rPr lang="en-US" sz="2300" i="1" dirty="0" err="1">
                <a:latin typeface="Arial Black" panose="020B0A04020102020204" pitchFamily="34" charset="0"/>
              </a:rPr>
              <a:t>ам</a:t>
            </a:r>
            <a:r>
              <a:rPr lang="en-US" sz="2300" dirty="0">
                <a:latin typeface="Arial Black" panose="020B0A04020102020204" pitchFamily="34" charset="0"/>
              </a:rPr>
              <a:t> </a:t>
            </a:r>
            <a:r>
              <a:rPr lang="en-US" sz="2300" dirty="0" err="1">
                <a:latin typeface="Arial Black" panose="020B0A04020102020204" pitchFamily="34" charset="0"/>
              </a:rPr>
              <a:t>како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наставка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за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ова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лице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додадена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на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општиот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дел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од</a:t>
            </a:r>
            <a:r>
              <a:rPr lang="en-US" sz="2300" dirty="0">
                <a:latin typeface="Arial Black" panose="020B0A04020102020204" pitchFamily="34" charset="0"/>
              </a:rPr>
              <a:t> </a:t>
            </a:r>
            <a:r>
              <a:rPr lang="en-US" sz="2300" dirty="0" err="1">
                <a:latin typeface="Arial Black" panose="020B0A04020102020204" pitchFamily="34" charset="0"/>
              </a:rPr>
              <a:t>глаголот</a:t>
            </a:r>
            <a:r>
              <a:rPr lang="en-US" sz="2300" dirty="0">
                <a:latin typeface="Arial Black" panose="020B0A040201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51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793289" y="6857998"/>
            <a:ext cx="6512511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188640"/>
            <a:ext cx="8496944" cy="6408712"/>
          </a:xfrm>
        </p:spPr>
        <p:txBody>
          <a:bodyPr/>
          <a:lstStyle/>
          <a:p>
            <a:pPr marL="45720" indent="0" algn="ctr">
              <a:buNone/>
            </a:pPr>
            <a:r>
              <a:rPr lang="en-US" sz="3200" dirty="0" err="1">
                <a:latin typeface="Arial Black" panose="020B0A04020102020204" pitchFamily="34" charset="0"/>
              </a:rPr>
              <a:t>Употреба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</a:p>
          <a:p>
            <a:r>
              <a:rPr lang="en-US" sz="2400" dirty="0" err="1">
                <a:latin typeface="Arial Black" panose="020B0A04020102020204" pitchFamily="34" charset="0"/>
              </a:rPr>
              <a:t>Основното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значење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на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сегашното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време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во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македонскиот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јазик</a:t>
            </a:r>
            <a:r>
              <a:rPr lang="en-US" sz="2400" dirty="0">
                <a:latin typeface="Arial Black" panose="020B0A04020102020204" pitchFamily="34" charset="0"/>
              </a:rPr>
              <a:t> е </a:t>
            </a:r>
            <a:r>
              <a:rPr lang="en-US" sz="2400" dirty="0" err="1">
                <a:latin typeface="Arial Black" panose="020B0A04020102020204" pitchFamily="34" charset="0"/>
              </a:rPr>
              <a:t>да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означува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дејство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што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се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совпаѓа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со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времето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на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зборувањето</a:t>
            </a:r>
            <a:r>
              <a:rPr lang="en-US" sz="2400" dirty="0">
                <a:latin typeface="Arial Black" panose="020B0A04020102020204" pitchFamily="34" charset="0"/>
              </a:rPr>
              <a:t> - </a:t>
            </a:r>
            <a:r>
              <a:rPr lang="en-US" sz="2400" dirty="0" err="1">
                <a:latin typeface="Arial Black" panose="020B0A04020102020204" pitchFamily="34" charset="0"/>
              </a:rPr>
              <a:t>сегашноста</a:t>
            </a:r>
            <a:r>
              <a:rPr lang="en-US" sz="2400" dirty="0">
                <a:latin typeface="Arial Black" panose="020B0A04020102020204" pitchFamily="34" charset="0"/>
              </a:rPr>
              <a:t>. </a:t>
            </a:r>
            <a:r>
              <a:rPr lang="en-US" sz="2400" dirty="0" err="1">
                <a:latin typeface="Arial Black" panose="020B0A04020102020204" pitchFamily="34" charset="0"/>
              </a:rPr>
              <a:t>Ваквото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значење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се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искажува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со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несвршени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глаголи</a:t>
            </a:r>
            <a:r>
              <a:rPr lang="en-US" sz="2400" dirty="0">
                <a:latin typeface="Arial Black" panose="020B0A04020102020204" pitchFamily="34" charset="0"/>
              </a:rPr>
              <a:t>. </a:t>
            </a:r>
            <a:r>
              <a:rPr lang="en-US" sz="2400" dirty="0" err="1">
                <a:latin typeface="Arial Black" panose="020B0A04020102020204" pitchFamily="34" charset="0"/>
              </a:rPr>
              <a:t>Форми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на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сегашното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време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се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образуваат</a:t>
            </a:r>
            <a:r>
              <a:rPr lang="en-US" sz="2400" dirty="0">
                <a:latin typeface="Arial Black" panose="020B0A04020102020204" pitchFamily="34" charset="0"/>
              </a:rPr>
              <a:t> и </a:t>
            </a:r>
            <a:r>
              <a:rPr lang="en-US" sz="2400" dirty="0" err="1">
                <a:latin typeface="Arial Black" panose="020B0A04020102020204" pitchFamily="34" charset="0"/>
              </a:rPr>
              <a:t>од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свршени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глаголи</a:t>
            </a:r>
            <a:r>
              <a:rPr lang="en-US" sz="2400" dirty="0">
                <a:latin typeface="Arial Black" panose="020B0A04020102020204" pitchFamily="34" charset="0"/>
              </a:rPr>
              <a:t> (</a:t>
            </a:r>
            <a:r>
              <a:rPr lang="en-US" sz="2400" dirty="0" err="1">
                <a:latin typeface="Arial Black" panose="020B0A04020102020204" pitchFamily="34" charset="0"/>
              </a:rPr>
              <a:t>пр</a:t>
            </a:r>
            <a:r>
              <a:rPr lang="en-US" sz="2400" dirty="0">
                <a:latin typeface="Arial Black" panose="020B0A04020102020204" pitchFamily="34" charset="0"/>
              </a:rPr>
              <a:t>. </a:t>
            </a:r>
            <a:r>
              <a:rPr lang="en-US" sz="2400" i="1" dirty="0" err="1">
                <a:latin typeface="Arial Black" panose="020B0A04020102020204" pitchFamily="34" charset="0"/>
              </a:rPr>
              <a:t>дојдам</a:t>
            </a:r>
            <a:r>
              <a:rPr lang="en-US" sz="2400" i="1" dirty="0">
                <a:latin typeface="Arial Black" panose="020B0A04020102020204" pitchFamily="34" charset="0"/>
              </a:rPr>
              <a:t>, </a:t>
            </a:r>
            <a:r>
              <a:rPr lang="en-US" sz="2400" i="1" dirty="0" err="1">
                <a:latin typeface="Arial Black" panose="020B0A04020102020204" pitchFamily="34" charset="0"/>
              </a:rPr>
              <a:t>кажам</a:t>
            </a:r>
            <a:r>
              <a:rPr lang="en-US" sz="2400" dirty="0">
                <a:latin typeface="Arial Black" panose="020B0A04020102020204" pitchFamily="34" charset="0"/>
              </a:rPr>
              <a:t>), </a:t>
            </a:r>
            <a:r>
              <a:rPr lang="en-US" sz="2400" dirty="0" err="1">
                <a:latin typeface="Arial Black" panose="020B0A04020102020204" pitchFamily="34" charset="0"/>
              </a:rPr>
              <a:t>но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тие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не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означуваат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вистинска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сегашност</a:t>
            </a:r>
            <a:r>
              <a:rPr lang="en-US" sz="2400" dirty="0">
                <a:latin typeface="Arial Black" panose="020B0A04020102020204" pitchFamily="34" charset="0"/>
              </a:rPr>
              <a:t> и </a:t>
            </a:r>
            <a:r>
              <a:rPr lang="en-US" sz="2400" dirty="0" err="1">
                <a:latin typeface="Arial Black" panose="020B0A04020102020204" pitchFamily="34" charset="0"/>
              </a:rPr>
              <a:t>се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несамостојни</a:t>
            </a:r>
            <a:r>
              <a:rPr lang="en-US" sz="2400" dirty="0">
                <a:latin typeface="Arial Black" panose="020B0A04020102020204" pitchFamily="34" charset="0"/>
              </a:rPr>
              <a:t> - </a:t>
            </a:r>
            <a:r>
              <a:rPr lang="en-US" sz="2400" dirty="0" err="1">
                <a:latin typeface="Arial Black" panose="020B0A04020102020204" pitchFamily="34" charset="0"/>
              </a:rPr>
              <a:t>се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употребуваат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со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некои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сврзници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или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честици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како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на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пример</a:t>
            </a:r>
            <a:r>
              <a:rPr lang="en-US" sz="2400" dirty="0">
                <a:latin typeface="Arial Black" panose="020B0A04020102020204" pitchFamily="34" charset="0"/>
              </a:rPr>
              <a:t> </a:t>
            </a:r>
            <a:r>
              <a:rPr lang="en-US" sz="2400" i="1" dirty="0" err="1">
                <a:latin typeface="Arial Black" panose="020B0A04020102020204" pitchFamily="34" charset="0"/>
              </a:rPr>
              <a:t>ако</a:t>
            </a:r>
            <a:r>
              <a:rPr lang="en-US" sz="2400" i="1" dirty="0">
                <a:latin typeface="Arial Black" panose="020B0A04020102020204" pitchFamily="34" charset="0"/>
              </a:rPr>
              <a:t>, </a:t>
            </a:r>
            <a:r>
              <a:rPr lang="en-US" sz="2400" i="1" dirty="0" err="1">
                <a:latin typeface="Arial Black" panose="020B0A04020102020204" pitchFamily="34" charset="0"/>
              </a:rPr>
              <a:t>да</a:t>
            </a:r>
            <a:r>
              <a:rPr lang="en-US" sz="2400" i="1" dirty="0">
                <a:latin typeface="Arial Black" panose="020B0A04020102020204" pitchFamily="34" charset="0"/>
              </a:rPr>
              <a:t>, </a:t>
            </a:r>
            <a:r>
              <a:rPr lang="en-US" sz="2400" i="1" dirty="0" err="1">
                <a:latin typeface="Arial Black" panose="020B0A04020102020204" pitchFamily="34" charset="0"/>
              </a:rPr>
              <a:t>дури</a:t>
            </a:r>
            <a:r>
              <a:rPr lang="en-US" sz="2400" i="1" dirty="0">
                <a:latin typeface="Arial Black" panose="020B0A04020102020204" pitchFamily="34" charset="0"/>
              </a:rPr>
              <a:t> </a:t>
            </a:r>
            <a:r>
              <a:rPr lang="en-US" sz="2400" i="1" dirty="0" err="1">
                <a:latin typeface="Arial Black" panose="020B0A04020102020204" pitchFamily="34" charset="0"/>
              </a:rPr>
              <a:t>да</a:t>
            </a:r>
            <a:r>
              <a:rPr lang="en-US" sz="2400" i="1" dirty="0">
                <a:latin typeface="Arial Black" panose="020B0A04020102020204" pitchFamily="34" charset="0"/>
              </a:rPr>
              <a:t>/</a:t>
            </a:r>
            <a:r>
              <a:rPr lang="en-US" sz="2400" i="1" dirty="0" err="1">
                <a:latin typeface="Arial Black" panose="020B0A04020102020204" pitchFamily="34" charset="0"/>
              </a:rPr>
              <a:t>не</a:t>
            </a:r>
            <a:r>
              <a:rPr lang="en-US" sz="2400" i="1" dirty="0">
                <a:latin typeface="Arial Black" panose="020B0A04020102020204" pitchFamily="34" charset="0"/>
              </a:rPr>
              <a:t>, </a:t>
            </a:r>
            <a:r>
              <a:rPr lang="en-US" sz="2400" i="1" dirty="0" err="1">
                <a:latin typeface="Arial Black" panose="020B0A04020102020204" pitchFamily="34" charset="0"/>
              </a:rPr>
              <a:t>додека</a:t>
            </a:r>
            <a:r>
              <a:rPr lang="en-US" sz="2400" i="1" dirty="0">
                <a:latin typeface="Arial Black" panose="020B0A04020102020204" pitchFamily="34" charset="0"/>
              </a:rPr>
              <a:t> </a:t>
            </a:r>
            <a:r>
              <a:rPr lang="en-US" sz="2400" i="1" dirty="0" err="1">
                <a:latin typeface="Arial Black" panose="020B0A04020102020204" pitchFamily="34" charset="0"/>
              </a:rPr>
              <a:t>да</a:t>
            </a:r>
            <a:r>
              <a:rPr lang="en-US" sz="2400" i="1" dirty="0">
                <a:latin typeface="Arial Black" panose="020B0A04020102020204" pitchFamily="34" charset="0"/>
              </a:rPr>
              <a:t>/</a:t>
            </a:r>
            <a:r>
              <a:rPr lang="en-US" sz="2400" i="1" dirty="0" err="1">
                <a:latin typeface="Arial Black" panose="020B0A04020102020204" pitchFamily="34" charset="0"/>
              </a:rPr>
              <a:t>не</a:t>
            </a:r>
            <a:r>
              <a:rPr lang="en-US" sz="2400" i="1" dirty="0">
                <a:latin typeface="Arial Black" panose="020B0A04020102020204" pitchFamily="34" charset="0"/>
              </a:rPr>
              <a:t>, </a:t>
            </a:r>
            <a:r>
              <a:rPr lang="en-US" sz="2400" i="1" dirty="0" err="1">
                <a:latin typeface="Arial Black" panose="020B0A04020102020204" pitchFamily="34" charset="0"/>
              </a:rPr>
              <a:t>ќе</a:t>
            </a:r>
            <a:r>
              <a:rPr lang="en-US" sz="2400" dirty="0">
                <a:latin typeface="Arial Black" panose="020B0A04020102020204" pitchFamily="34" charset="0"/>
              </a:rPr>
              <a:t> и </a:t>
            </a:r>
            <a:r>
              <a:rPr lang="en-US" sz="2400" dirty="0" err="1">
                <a:latin typeface="Arial Black" panose="020B0A04020102020204" pitchFamily="34" charset="0"/>
              </a:rPr>
              <a:t>други</a:t>
            </a:r>
            <a:r>
              <a:rPr lang="en-US" sz="2400" dirty="0" smtClean="0">
                <a:latin typeface="Arial Black" panose="020B0A04020102020204" pitchFamily="34" charset="0"/>
              </a:rPr>
              <a:t>.</a:t>
            </a:r>
            <a:endParaRPr lang="mk-MK" sz="2400" dirty="0" smtClean="0">
              <a:latin typeface="Arial Black" panose="020B0A04020102020204" pitchFamily="34" charset="0"/>
            </a:endParaRPr>
          </a:p>
          <a:p>
            <a:pPr marL="45720" indent="0">
              <a:buNone/>
            </a:pPr>
            <a:endParaRPr lang="en-US" sz="2400" dirty="0">
              <a:latin typeface="Arial Black" panose="020B0A04020102020204" pitchFamily="34" charset="0"/>
            </a:endParaRPr>
          </a:p>
          <a:p>
            <a:r>
              <a:rPr lang="en-US" sz="2400" dirty="0" err="1">
                <a:latin typeface="Arial Black" panose="020B0A04020102020204" pitchFamily="34" charset="0"/>
              </a:rPr>
              <a:t>пр</a:t>
            </a:r>
            <a:r>
              <a:rPr lang="en-US" sz="2400" dirty="0">
                <a:latin typeface="Arial Black" panose="020B0A04020102020204" pitchFamily="34" charset="0"/>
              </a:rPr>
              <a:t>: </a:t>
            </a:r>
            <a:r>
              <a:rPr lang="en-US" sz="2400" i="1" dirty="0" err="1">
                <a:latin typeface="Arial Black" panose="020B0A04020102020204" pitchFamily="34" charset="0"/>
              </a:rPr>
              <a:t>Ако</a:t>
            </a:r>
            <a:r>
              <a:rPr lang="en-US" sz="2400" i="1" dirty="0">
                <a:latin typeface="Arial Black" panose="020B0A04020102020204" pitchFamily="34" charset="0"/>
              </a:rPr>
              <a:t> </a:t>
            </a:r>
            <a:r>
              <a:rPr lang="en-US" sz="2400" i="1" dirty="0" err="1">
                <a:latin typeface="Arial Black" panose="020B0A04020102020204" pitchFamily="34" charset="0"/>
              </a:rPr>
              <a:t>дојдам</a:t>
            </a:r>
            <a:r>
              <a:rPr lang="en-US" sz="2400" i="1" dirty="0">
                <a:latin typeface="Arial Black" panose="020B0A04020102020204" pitchFamily="34" charset="0"/>
              </a:rPr>
              <a:t> </a:t>
            </a:r>
            <a:r>
              <a:rPr lang="en-US" sz="2400" i="1" dirty="0" err="1">
                <a:latin typeface="Arial Black" panose="020B0A04020102020204" pitchFamily="34" charset="0"/>
              </a:rPr>
              <a:t>навреме</a:t>
            </a:r>
            <a:r>
              <a:rPr lang="en-US" sz="2400" i="1" dirty="0">
                <a:latin typeface="Arial Black" panose="020B0A04020102020204" pitchFamily="34" charset="0"/>
              </a:rPr>
              <a:t>, </a:t>
            </a:r>
            <a:r>
              <a:rPr lang="en-US" sz="2400" i="1" dirty="0" err="1">
                <a:latin typeface="Arial Black" panose="020B0A04020102020204" pitchFamily="34" charset="0"/>
              </a:rPr>
              <a:t>ќе</a:t>
            </a:r>
            <a:r>
              <a:rPr lang="en-US" sz="2400" i="1" dirty="0">
                <a:latin typeface="Arial Black" panose="020B0A04020102020204" pitchFamily="34" charset="0"/>
              </a:rPr>
              <a:t> </a:t>
            </a:r>
            <a:r>
              <a:rPr lang="en-US" sz="2400" i="1" dirty="0" err="1">
                <a:latin typeface="Arial Black" panose="020B0A04020102020204" pitchFamily="34" charset="0"/>
              </a:rPr>
              <a:t>излезам</a:t>
            </a:r>
            <a:r>
              <a:rPr lang="en-US" sz="2400" i="1" dirty="0">
                <a:latin typeface="Arial Black" panose="020B0A04020102020204" pitchFamily="34" charset="0"/>
              </a:rPr>
              <a:t> </a:t>
            </a:r>
            <a:r>
              <a:rPr lang="en-US" sz="2400" i="1" dirty="0" err="1">
                <a:latin typeface="Arial Black" panose="020B0A04020102020204" pitchFamily="34" charset="0"/>
              </a:rPr>
              <a:t>да</a:t>
            </a:r>
            <a:r>
              <a:rPr lang="en-US" sz="2400" i="1" dirty="0">
                <a:latin typeface="Arial Black" panose="020B0A04020102020204" pitchFamily="34" charset="0"/>
              </a:rPr>
              <a:t> </a:t>
            </a:r>
            <a:r>
              <a:rPr lang="en-US" sz="2400" i="1" dirty="0" err="1">
                <a:latin typeface="Arial Black" panose="020B0A04020102020204" pitchFamily="34" charset="0"/>
              </a:rPr>
              <a:t>се</a:t>
            </a:r>
            <a:r>
              <a:rPr lang="en-US" sz="2400" i="1" dirty="0">
                <a:latin typeface="Arial Black" panose="020B0A04020102020204" pitchFamily="34" charset="0"/>
              </a:rPr>
              <a:t> </a:t>
            </a:r>
            <a:r>
              <a:rPr lang="en-US" sz="2400" i="1" dirty="0" err="1">
                <a:latin typeface="Arial Black" panose="020B0A04020102020204" pitchFamily="34" charset="0"/>
              </a:rPr>
              <a:t>сретнеме</a:t>
            </a:r>
            <a:r>
              <a:rPr lang="en-US" sz="2400" i="1" dirty="0">
                <a:latin typeface="Arial Black" panose="020B0A04020102020204" pitchFamily="34" charset="0"/>
              </a:rPr>
              <a:t>.</a:t>
            </a:r>
            <a:endParaRPr lang="en-US" sz="2400" dirty="0">
              <a:latin typeface="Arial Black" panose="020B0A04020102020204" pitchFamily="34" charset="0"/>
            </a:endParaRPr>
          </a:p>
          <a:p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64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7245424"/>
            <a:ext cx="6512511" cy="7200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784976" cy="6552728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US" sz="3000" dirty="0" err="1">
                <a:latin typeface="Arial Black" panose="020B0A04020102020204" pitchFamily="34" charset="0"/>
              </a:rPr>
              <a:t>Покрај</a:t>
            </a:r>
            <a:r>
              <a:rPr lang="en-US" sz="3000" dirty="0">
                <a:latin typeface="Arial Black" panose="020B0A04020102020204" pitchFamily="34" charset="0"/>
              </a:rPr>
              <a:t> </a:t>
            </a:r>
            <a:r>
              <a:rPr lang="en-US" sz="3000" dirty="0" err="1">
                <a:latin typeface="Arial Black" panose="020B0A04020102020204" pitchFamily="34" charset="0"/>
              </a:rPr>
              <a:t>основното</a:t>
            </a:r>
            <a:r>
              <a:rPr lang="en-US" sz="3000" dirty="0">
                <a:latin typeface="Arial Black" panose="020B0A04020102020204" pitchFamily="34" charset="0"/>
              </a:rPr>
              <a:t> </a:t>
            </a:r>
            <a:r>
              <a:rPr lang="en-US" sz="3000" dirty="0" err="1">
                <a:latin typeface="Arial Black" panose="020B0A04020102020204" pitchFamily="34" charset="0"/>
              </a:rPr>
              <a:t>значење</a:t>
            </a:r>
            <a:r>
              <a:rPr lang="en-US" sz="3000" dirty="0">
                <a:latin typeface="Arial Black" panose="020B0A04020102020204" pitchFamily="34" charset="0"/>
              </a:rPr>
              <a:t> </a:t>
            </a:r>
            <a:r>
              <a:rPr lang="en-US" sz="3000" dirty="0" err="1">
                <a:latin typeface="Arial Black" panose="020B0A04020102020204" pitchFamily="34" charset="0"/>
              </a:rPr>
              <a:t>на</a:t>
            </a:r>
            <a:r>
              <a:rPr lang="en-US" sz="3000" dirty="0">
                <a:latin typeface="Arial Black" panose="020B0A04020102020204" pitchFamily="34" charset="0"/>
              </a:rPr>
              <a:t> </a:t>
            </a:r>
            <a:r>
              <a:rPr lang="en-US" sz="3000" dirty="0" err="1">
                <a:latin typeface="Arial Black" panose="020B0A04020102020204" pitchFamily="34" charset="0"/>
              </a:rPr>
              <a:t>времето</a:t>
            </a:r>
            <a:r>
              <a:rPr lang="en-US" sz="3000" dirty="0">
                <a:latin typeface="Arial Black" panose="020B0A04020102020204" pitchFamily="34" charset="0"/>
              </a:rPr>
              <a:t>, </a:t>
            </a:r>
            <a:r>
              <a:rPr lang="en-US" sz="3000" dirty="0" err="1">
                <a:latin typeface="Arial Black" panose="020B0A04020102020204" pitchFamily="34" charset="0"/>
              </a:rPr>
              <a:t>со</a:t>
            </a:r>
            <a:r>
              <a:rPr lang="en-US" sz="3000" dirty="0">
                <a:latin typeface="Arial Black" panose="020B0A04020102020204" pitchFamily="34" charset="0"/>
              </a:rPr>
              <a:t> </a:t>
            </a:r>
            <a:r>
              <a:rPr lang="en-US" sz="3000" dirty="0" err="1">
                <a:latin typeface="Arial Black" panose="020B0A04020102020204" pitchFamily="34" charset="0"/>
              </a:rPr>
              <a:t>сегашното</a:t>
            </a:r>
            <a:r>
              <a:rPr lang="en-US" sz="3000" dirty="0">
                <a:latin typeface="Arial Black" panose="020B0A04020102020204" pitchFamily="34" charset="0"/>
              </a:rPr>
              <a:t> </a:t>
            </a:r>
            <a:r>
              <a:rPr lang="en-US" sz="3000" dirty="0" err="1">
                <a:latin typeface="Arial Black" panose="020B0A04020102020204" pitchFamily="34" charset="0"/>
              </a:rPr>
              <a:t>време</a:t>
            </a:r>
            <a:r>
              <a:rPr lang="en-US" sz="3000" dirty="0">
                <a:latin typeface="Arial Black" panose="020B0A04020102020204" pitchFamily="34" charset="0"/>
              </a:rPr>
              <a:t> </a:t>
            </a:r>
            <a:r>
              <a:rPr lang="en-US" sz="3000" dirty="0" err="1">
                <a:latin typeface="Arial Black" panose="020B0A04020102020204" pitchFamily="34" charset="0"/>
              </a:rPr>
              <a:t>во</a:t>
            </a:r>
            <a:r>
              <a:rPr lang="en-US" sz="3000" dirty="0">
                <a:latin typeface="Arial Black" panose="020B0A04020102020204" pitchFamily="34" charset="0"/>
              </a:rPr>
              <a:t> </a:t>
            </a:r>
            <a:r>
              <a:rPr lang="en-US" sz="3000" dirty="0" err="1">
                <a:latin typeface="Arial Black" panose="020B0A04020102020204" pitchFamily="34" charset="0"/>
              </a:rPr>
              <a:t>македонскиот</a:t>
            </a:r>
            <a:r>
              <a:rPr lang="en-US" sz="3000" dirty="0">
                <a:latin typeface="Arial Black" panose="020B0A04020102020204" pitchFamily="34" charset="0"/>
              </a:rPr>
              <a:t> </a:t>
            </a:r>
            <a:r>
              <a:rPr lang="en-US" sz="3000" dirty="0" err="1">
                <a:latin typeface="Arial Black" panose="020B0A04020102020204" pitchFamily="34" charset="0"/>
              </a:rPr>
              <a:t>јазик</a:t>
            </a:r>
            <a:r>
              <a:rPr lang="en-US" sz="3000" dirty="0">
                <a:latin typeface="Arial Black" panose="020B0A04020102020204" pitchFamily="34" charset="0"/>
              </a:rPr>
              <a:t> </a:t>
            </a:r>
            <a:r>
              <a:rPr lang="en-US" sz="3000" dirty="0" err="1">
                <a:latin typeface="Arial Black" panose="020B0A04020102020204" pitchFamily="34" charset="0"/>
              </a:rPr>
              <a:t>може</a:t>
            </a:r>
            <a:r>
              <a:rPr lang="en-US" sz="3000" dirty="0">
                <a:latin typeface="Arial Black" panose="020B0A04020102020204" pitchFamily="34" charset="0"/>
              </a:rPr>
              <a:t> </a:t>
            </a:r>
            <a:r>
              <a:rPr lang="en-US" sz="3000" dirty="0" err="1">
                <a:latin typeface="Arial Black" panose="020B0A04020102020204" pitchFamily="34" charset="0"/>
              </a:rPr>
              <a:t>да</a:t>
            </a:r>
            <a:r>
              <a:rPr lang="en-US" sz="3000" dirty="0">
                <a:latin typeface="Arial Black" panose="020B0A04020102020204" pitchFamily="34" charset="0"/>
              </a:rPr>
              <a:t> </a:t>
            </a:r>
            <a:r>
              <a:rPr lang="en-US" sz="3000" dirty="0" err="1">
                <a:latin typeface="Arial Black" panose="020B0A04020102020204" pitchFamily="34" charset="0"/>
              </a:rPr>
              <a:t>се</a:t>
            </a:r>
            <a:r>
              <a:rPr lang="en-US" sz="3000" dirty="0">
                <a:latin typeface="Arial Black" panose="020B0A04020102020204" pitchFamily="34" charset="0"/>
              </a:rPr>
              <a:t> </a:t>
            </a:r>
            <a:r>
              <a:rPr lang="en-US" sz="3000" dirty="0" err="1">
                <a:latin typeface="Arial Black" panose="020B0A04020102020204" pitchFamily="34" charset="0"/>
              </a:rPr>
              <a:t>искаже</a:t>
            </a:r>
            <a:r>
              <a:rPr lang="en-US" sz="3000" dirty="0">
                <a:latin typeface="Arial Black" panose="020B0A04020102020204" pitchFamily="34" charset="0"/>
              </a:rPr>
              <a:t> и</a:t>
            </a:r>
            <a:r>
              <a:rPr lang="en-US" sz="3000" dirty="0" smtClean="0">
                <a:latin typeface="Arial Black" panose="020B0A04020102020204" pitchFamily="34" charset="0"/>
              </a:rPr>
              <a:t>:</a:t>
            </a:r>
            <a:endParaRPr lang="mk-MK" sz="3000" dirty="0" smtClean="0">
              <a:latin typeface="Arial Black" panose="020B0A04020102020204" pitchFamily="34" charset="0"/>
            </a:endParaRPr>
          </a:p>
          <a:p>
            <a:pPr marL="365760" lvl="1" indent="0">
              <a:buNone/>
            </a:pPr>
            <a:endParaRPr lang="en-US" sz="3000" dirty="0">
              <a:latin typeface="Arial Black" panose="020B0A04020102020204" pitchFamily="34" charset="0"/>
            </a:endParaRPr>
          </a:p>
          <a:p>
            <a:pPr lvl="0"/>
            <a:r>
              <a:rPr lang="en-US" sz="3200" dirty="0" err="1">
                <a:latin typeface="Arial Black" panose="020B0A04020102020204" pitchFamily="34" charset="0"/>
              </a:rPr>
              <a:t>минатост</a:t>
            </a:r>
            <a:endParaRPr lang="en-US" sz="3200" dirty="0">
              <a:latin typeface="Arial Black" panose="020B0A04020102020204" pitchFamily="34" charset="0"/>
            </a:endParaRPr>
          </a:p>
          <a:p>
            <a:pPr lvl="0"/>
            <a:r>
              <a:rPr lang="en-US" sz="3200" dirty="0" err="1">
                <a:latin typeface="Arial Black" panose="020B0A04020102020204" pitchFamily="34" charset="0"/>
              </a:rPr>
              <a:t>идност</a:t>
            </a:r>
            <a:endParaRPr lang="en-US" sz="3200" dirty="0">
              <a:latin typeface="Arial Black" panose="020B0A04020102020204" pitchFamily="34" charset="0"/>
            </a:endParaRPr>
          </a:p>
          <a:p>
            <a:pPr lvl="0"/>
            <a:r>
              <a:rPr lang="en-US" sz="3200" dirty="0" err="1">
                <a:latin typeface="Arial Black" panose="020B0A04020102020204" pitchFamily="34" charset="0"/>
              </a:rPr>
              <a:t>севременост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или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општовременост</a:t>
            </a:r>
            <a:endParaRPr lang="en-US" sz="3200" dirty="0">
              <a:latin typeface="Arial Black" panose="020B0A04020102020204" pitchFamily="34" charset="0"/>
            </a:endParaRPr>
          </a:p>
          <a:p>
            <a:pPr lvl="0"/>
            <a:r>
              <a:rPr lang="en-US" sz="3200" dirty="0" err="1">
                <a:latin typeface="Arial Black" panose="020B0A04020102020204" pitchFamily="34" charset="0"/>
              </a:rPr>
              <a:t>повторливост</a:t>
            </a:r>
            <a:endParaRPr lang="en-US" sz="3200" dirty="0">
              <a:latin typeface="Arial Black" panose="020B0A04020102020204" pitchFamily="34" charset="0"/>
            </a:endParaRPr>
          </a:p>
          <a:p>
            <a:pPr lvl="0"/>
            <a:r>
              <a:rPr lang="en-US" sz="3200" dirty="0" err="1">
                <a:latin typeface="Arial Black" panose="020B0A04020102020204" pitchFamily="34" charset="0"/>
              </a:rPr>
              <a:t>готовност</a:t>
            </a:r>
            <a:endParaRPr lang="en-US" sz="3200" dirty="0">
              <a:latin typeface="Arial Black" panose="020B0A04020102020204" pitchFamily="34" charset="0"/>
            </a:endParaRPr>
          </a:p>
          <a:p>
            <a:pPr lvl="0"/>
            <a:r>
              <a:rPr lang="en-US" sz="3200" dirty="0" err="1">
                <a:latin typeface="Arial Black" panose="020B0A04020102020204" pitchFamily="34" charset="0"/>
              </a:rPr>
              <a:t>истовременост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со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друго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дејство</a:t>
            </a:r>
            <a:endParaRPr lang="en-US" sz="3200" dirty="0">
              <a:latin typeface="Arial Black" panose="020B0A04020102020204" pitchFamily="34" charset="0"/>
            </a:endParaRPr>
          </a:p>
          <a:p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33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793289" y="7677472"/>
            <a:ext cx="6512511" cy="36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8712968" cy="6192688"/>
          </a:xfrm>
        </p:spPr>
        <p:txBody>
          <a:bodyPr>
            <a:normAutofit/>
          </a:bodyPr>
          <a:lstStyle/>
          <a:p>
            <a:r>
              <a:rPr lang="mk-MK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Минатост: </a:t>
            </a:r>
            <a:r>
              <a:rPr lang="mk-MK" sz="28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Го минуваме мостот кога одеднаш гледаме. . . </a:t>
            </a:r>
          </a:p>
          <a:p>
            <a:r>
              <a:rPr lang="mk-MK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Идност: </a:t>
            </a:r>
            <a:r>
              <a:rPr lang="mk-MK" sz="28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Тргнуваме вечерва.</a:t>
            </a:r>
            <a:endParaRPr lang="mk-MK" sz="28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mk-MK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Готовност: </a:t>
            </a:r>
            <a:r>
              <a:rPr lang="mk-MK" sz="28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Одам таму кога ќе заврши летото – и тоа е мојот последен збор!</a:t>
            </a:r>
          </a:p>
          <a:p>
            <a:r>
              <a:rPr lang="mk-MK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Севременост: </a:t>
            </a:r>
            <a:r>
              <a:rPr lang="mk-MK" sz="28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Енергијата ниту се губи, ниту се создава, таа само преминува од еден вид во друг.</a:t>
            </a:r>
          </a:p>
          <a:p>
            <a:r>
              <a:rPr lang="mk-MK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Повторливост: </a:t>
            </a:r>
            <a:r>
              <a:rPr lang="mk-MK" sz="28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Секоја недела одам на излет.</a:t>
            </a:r>
            <a:endParaRPr lang="mk-MK" sz="28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mk-MK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Истовременост на дејството: </a:t>
            </a:r>
            <a:r>
              <a:rPr lang="mk-MK" sz="28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Почнува да станува поднослив.</a:t>
            </a:r>
            <a:endParaRPr lang="en-US" sz="2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531832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93</TotalTime>
  <Words>371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Slipstream</vt:lpstr>
      <vt:lpstr>КЛАСИФИКАЦИЈА НА ГЛАГОЛИТЕ   И   СЕГАШНО ВРЕМЕ</vt:lpstr>
      <vt:lpstr>Глаголите во македонскиот јазик се делат на три големи групи:  а- група: лета, бара, трча, прашува, купува и-група: стои, брои, мисли, седи, лази е-група: зрее, лаже, грее, мие, пее, чуе, трае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Ви благодарам на вниманието!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СЕГАШНО ВРЕМЕ</dc:title>
  <dc:creator>User</dc:creator>
  <cp:lastModifiedBy>User</cp:lastModifiedBy>
  <cp:revision>18</cp:revision>
  <dcterms:created xsi:type="dcterms:W3CDTF">2020-04-27T17:02:45Z</dcterms:created>
  <dcterms:modified xsi:type="dcterms:W3CDTF">2020-04-28T21:45:01Z</dcterms:modified>
</cp:coreProperties>
</file>