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D5BA2B4-C5AC-4A46-B327-908258411B7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F1C734-D594-4DCE-AE22-BFAB2F4E7E2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A2B4-C5AC-4A46-B327-908258411B7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C734-D594-4DCE-AE22-BFAB2F4E7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A2B4-C5AC-4A46-B327-908258411B7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C734-D594-4DCE-AE22-BFAB2F4E7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A2B4-C5AC-4A46-B327-908258411B7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C734-D594-4DCE-AE22-BFAB2F4E7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A2B4-C5AC-4A46-B327-908258411B7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C734-D594-4DCE-AE22-BFAB2F4E7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A2B4-C5AC-4A46-B327-908258411B7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C734-D594-4DCE-AE22-BFAB2F4E7E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A2B4-C5AC-4A46-B327-908258411B7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C734-D594-4DCE-AE22-BFAB2F4E7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A2B4-C5AC-4A46-B327-908258411B7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C734-D594-4DCE-AE22-BFAB2F4E7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A2B4-C5AC-4A46-B327-908258411B7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C734-D594-4DCE-AE22-BFAB2F4E7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A2B4-C5AC-4A46-B327-908258411B7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C734-D594-4DCE-AE22-BFAB2F4E7E2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A2B4-C5AC-4A46-B327-908258411B7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C734-D594-4DCE-AE22-BFAB2F4E7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D5BA2B4-C5AC-4A46-B327-908258411B7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F1C734-D594-4DCE-AE22-BFAB2F4E7E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k.wikipedia.org/w/index.php?title=%D0%93%D0%BB%D0%B0%D0%B3%D0%BE%D0%BB%D1%81%D0%BA%D0%B8_%D0%B3%D1%80%D1%83%D0%BF%D0%B8&amp;action=edit&amp;redlink=1" TargetMode="External"/><Relationship Id="rId2" Type="http://schemas.openxmlformats.org/officeDocument/2006/relationships/hyperlink" Target="https://mk.wikipedia.org/wiki/%D0%9C%D0%B0%D0%BA%D0%B5%D0%B4%D0%BE%D0%BD%D1%81%D0%BA%D0%B8%D0%BE%D1%82_%D1%98%D0%B0%D0%B7%D0%B8%D0%B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k.wikipedia.org/wiki/%D0%A1%D0%B2%D1%80%D0%B7%D0%BD%D0%B8%D0%BA" TargetMode="External"/><Relationship Id="rId2" Type="http://schemas.openxmlformats.org/officeDocument/2006/relationships/hyperlink" Target="https://mk.wikipedia.org/w/index.php?title=%D0%A1%D0%B2%D1%80%D1%88%D0%B5%D0%BD%D0%B8_%D0%B3%D0%BB%D0%B0%D0%B3%D0%BE%D0%BB%D0%B8&amp;action=edit&amp;redlink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0"/>
            <a:ext cx="8208912" cy="1628800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mk-MK" sz="2800" dirty="0" smtClean="0">
                <a:latin typeface="Arial Black" panose="020B0A04020102020204" pitchFamily="34" charset="0"/>
              </a:rPr>
              <a:t>Проф. Соња Енџекова - Сопотска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19" cy="46805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mk-MK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МИНАТО ОПРЕДЕЛЕНО НЕСВРШЕНО ВРЕМЕ</a:t>
            </a:r>
          </a:p>
          <a:p>
            <a:pPr algn="ctr"/>
            <a:r>
              <a:rPr lang="mk-MK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(ИМПЕРФЕКТ)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74969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64488" cy="66693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3200" b="1" dirty="0" smtClean="0">
              <a:latin typeface="Arial Black" panose="020B0A04020102020204" pitchFamily="34" charset="0"/>
            </a:endParaRPr>
          </a:p>
          <a:p>
            <a:r>
              <a:rPr lang="ru-RU" sz="3200" b="1" dirty="0" smtClean="0">
                <a:latin typeface="Arial Black" panose="020B0A04020102020204" pitchFamily="34" charset="0"/>
              </a:rPr>
              <a:t>Минатото </a:t>
            </a:r>
            <a:r>
              <a:rPr lang="ru-RU" sz="3200" b="1" dirty="0">
                <a:latin typeface="Arial Black" panose="020B0A04020102020204" pitchFamily="34" charset="0"/>
              </a:rPr>
              <a:t>определено несвршено време</a:t>
            </a:r>
            <a:r>
              <a:rPr lang="ru-RU" sz="3200" dirty="0">
                <a:latin typeface="Arial Black" panose="020B0A04020102020204" pitchFamily="34" charset="0"/>
              </a:rPr>
              <a:t> (</a:t>
            </a:r>
            <a:r>
              <a:rPr lang="ru-RU" sz="3200" i="1" dirty="0">
                <a:latin typeface="Arial Black" panose="020B0A04020102020204" pitchFamily="34" charset="0"/>
              </a:rPr>
              <a:t>МОНВ</a:t>
            </a:r>
            <a:r>
              <a:rPr lang="ru-RU" sz="3200" dirty="0">
                <a:latin typeface="Arial Black" panose="020B0A04020102020204" pitchFamily="34" charset="0"/>
              </a:rPr>
              <a:t>) </a:t>
            </a:r>
            <a:r>
              <a:rPr lang="ru-RU" sz="3200" dirty="0" smtClean="0">
                <a:latin typeface="Arial Black" panose="020B0A04020102020204" pitchFamily="34" charset="0"/>
              </a:rPr>
              <a:t>во </a:t>
            </a:r>
            <a:r>
              <a:rPr lang="ru-RU" sz="3200" dirty="0" smtClean="0">
                <a:latin typeface="Arial Black" panose="020B0A04020102020204" pitchFamily="34" charset="0"/>
                <a:hlinkClick r:id="rId2" tooltip="Македонскиот јазик"/>
              </a:rPr>
              <a:t>македонскиот </a:t>
            </a:r>
            <a:r>
              <a:rPr lang="ru-RU" sz="3200" dirty="0">
                <a:latin typeface="Arial Black" panose="020B0A04020102020204" pitchFamily="34" charset="0"/>
                <a:hlinkClick r:id="rId2" tooltip="Македонскиот јазик"/>
              </a:rPr>
              <a:t>јазик</a:t>
            </a:r>
            <a:r>
              <a:rPr lang="ru-RU" sz="3200" dirty="0">
                <a:latin typeface="Arial Black" panose="020B0A04020102020204" pitchFamily="34" charset="0"/>
              </a:rPr>
              <a:t> или познато и како </a:t>
            </a:r>
            <a:r>
              <a:rPr lang="ru-RU" sz="3200" b="1" dirty="0">
                <a:latin typeface="Arial Black" panose="020B0A04020102020204" pitchFamily="34" charset="0"/>
              </a:rPr>
              <a:t>имперфект</a:t>
            </a:r>
            <a:r>
              <a:rPr lang="ru-RU" sz="3200" dirty="0">
                <a:latin typeface="Arial Black" panose="020B0A04020102020204" pitchFamily="34" charset="0"/>
              </a:rPr>
              <a:t> е граматичко време кое македонскиот јазик го користи за искажување на минато засведочено дејство. Ова време се образува со шест различни наставки за личните заменки и за трите </a:t>
            </a:r>
            <a:r>
              <a:rPr lang="ru-RU" sz="3200" dirty="0">
                <a:latin typeface="Arial Black" panose="020B0A04020102020204" pitchFamily="34" charset="0"/>
                <a:hlinkClick r:id="rId3" tooltip="Глаголски групи (страницата не постои)"/>
              </a:rPr>
              <a:t>глаголски групи</a:t>
            </a:r>
            <a:r>
              <a:rPr lang="ru-RU" sz="3200" dirty="0">
                <a:latin typeface="Arial Black" panose="020B0A04020102020204" pitchFamily="34" charset="0"/>
              </a:rPr>
              <a:t>.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6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1268760"/>
          </a:xfrm>
        </p:spPr>
        <p:txBody>
          <a:bodyPr/>
          <a:lstStyle/>
          <a:p>
            <a:pPr algn="ctr"/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ОБРАЗУВАЊЕ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5184576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latin typeface="Arial Black" panose="020B0A04020102020204" pitchFamily="34" charset="0"/>
              </a:rPr>
              <a:t>Минатото определено несвршено време се образува со дадавање на наставки на соодветното лице. Наставките се додаваат на основниот вокал а кај глаголите од </a:t>
            </a:r>
            <a:r>
              <a:rPr lang="ru-RU" sz="3200" b="1" dirty="0">
                <a:latin typeface="Arial Black" panose="020B0A04020102020204" pitchFamily="34" charset="0"/>
              </a:rPr>
              <a:t>а</a:t>
            </a:r>
            <a:r>
              <a:rPr lang="ru-RU" sz="3200" dirty="0">
                <a:latin typeface="Arial Black" panose="020B0A04020102020204" pitchFamily="34" charset="0"/>
              </a:rPr>
              <a:t>-глаголска група и на основниот вокал е кај глаголите од </a:t>
            </a:r>
            <a:r>
              <a:rPr lang="ru-RU" sz="3200" b="1" dirty="0">
                <a:latin typeface="Arial Black" panose="020B0A04020102020204" pitchFamily="34" charset="0"/>
              </a:rPr>
              <a:t>е</a:t>
            </a:r>
            <a:r>
              <a:rPr lang="ru-RU" sz="3200" dirty="0">
                <a:latin typeface="Arial Black" panose="020B0A04020102020204" pitchFamily="34" charset="0"/>
              </a:rPr>
              <a:t> и </a:t>
            </a:r>
            <a:r>
              <a:rPr lang="ru-RU" sz="3200" b="1" dirty="0">
                <a:latin typeface="Arial Black" panose="020B0A04020102020204" pitchFamily="34" charset="0"/>
              </a:rPr>
              <a:t>и</a:t>
            </a:r>
            <a:r>
              <a:rPr lang="ru-RU" sz="3200" dirty="0">
                <a:latin typeface="Arial Black" panose="020B0A04020102020204" pitchFamily="34" charset="0"/>
              </a:rPr>
              <a:t> глаголска група. Наставките кои се користат за образување на ова време </a:t>
            </a:r>
            <a:r>
              <a:rPr lang="ru-RU" sz="3200" dirty="0" smtClean="0">
                <a:latin typeface="Arial Black" panose="020B0A04020102020204" pitchFamily="34" charset="0"/>
              </a:rPr>
              <a:t>се: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4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043490" y="0"/>
            <a:ext cx="7024744" cy="2606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854567"/>
              </p:ext>
            </p:extLst>
          </p:nvPr>
        </p:nvGraphicFramePr>
        <p:xfrm>
          <a:off x="-180529" y="11265"/>
          <a:ext cx="9293403" cy="6846735"/>
        </p:xfrm>
        <a:graphic>
          <a:graphicData uri="http://schemas.openxmlformats.org/drawingml/2006/table">
            <a:tbl>
              <a:tblPr/>
              <a:tblGrid>
                <a:gridCol w="3097801"/>
                <a:gridCol w="3097801"/>
                <a:gridCol w="3097801"/>
              </a:tblGrid>
              <a:tr h="1832508"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еднина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множина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71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/>
                          <a:latin typeface="Arial Black" panose="020B0A04020102020204" pitchFamily="34" charset="0"/>
                        </a:rPr>
                        <a:t>1.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− в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− вме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71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/>
                          <a:latin typeface="Arial Black" panose="020B0A04020102020204" pitchFamily="34" charset="0"/>
                        </a:rPr>
                        <a:t>2.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− ше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− вте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71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/>
                          <a:latin typeface="Arial Black" panose="020B0A04020102020204" pitchFamily="34" charset="0"/>
                        </a:rPr>
                        <a:t>3.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− ше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− 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19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700" dirty="0">
                <a:latin typeface="Arial Black" panose="020B0A04020102020204" pitchFamily="34" charset="0"/>
              </a:rPr>
              <a:t>Следува табеларен приказ на промената на три глаголи од трите глаголски групи во минато определено несвршено време</a:t>
            </a:r>
            <a:r>
              <a:rPr lang="ru-RU" dirty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037301"/>
              </p:ext>
            </p:extLst>
          </p:nvPr>
        </p:nvGraphicFramePr>
        <p:xfrm>
          <a:off x="-2" y="1988834"/>
          <a:ext cx="9144004" cy="4869165"/>
        </p:xfrm>
        <a:graphic>
          <a:graphicData uri="http://schemas.openxmlformats.org/drawingml/2006/table">
            <a:tbl>
              <a:tblPr/>
              <a:tblGrid>
                <a:gridCol w="2286001"/>
                <a:gridCol w="2286001"/>
                <a:gridCol w="2286001"/>
                <a:gridCol w="2286001"/>
              </a:tblGrid>
              <a:tr h="1432107">
                <a:tc>
                  <a:txBody>
                    <a:bodyPr/>
                    <a:lstStyle/>
                    <a:p>
                      <a:pPr algn="ctr"/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/>
                      </a:r>
                      <a:b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</a:br>
                      <a:endParaRPr lang="mk-MK" sz="2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k-MK" sz="2000" dirty="0" smtClean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2000" dirty="0" smtClean="0">
                          <a:effectLst/>
                          <a:latin typeface="Arial Black" panose="020B0A04020102020204" pitchFamily="34" charset="0"/>
                        </a:rPr>
                        <a:t>а - глаголска група</a:t>
                      </a:r>
                    </a:p>
                    <a:p>
                      <a:pPr algn="ctr"/>
                      <a:endParaRPr lang="mk-MK" sz="2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2000" dirty="0" smtClean="0">
                          <a:effectLst/>
                          <a:latin typeface="Arial Black" panose="020B0A04020102020204" pitchFamily="34" charset="0"/>
                        </a:rPr>
                        <a:t>и - глаголска група</a:t>
                      </a:r>
                      <a:endParaRPr lang="mk-MK" sz="2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mk-MK" sz="2000" dirty="0" smtClean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mk-MK" sz="2000" dirty="0" smtClean="0">
                          <a:effectLst/>
                          <a:latin typeface="Arial Black" panose="020B0A04020102020204" pitchFamily="34" charset="0"/>
                        </a:rPr>
                        <a:t>е - глаголска група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2843">
                <a:tc>
                  <a:txBody>
                    <a:bodyPr/>
                    <a:lstStyle/>
                    <a:p>
                      <a:pPr algn="ctr"/>
                      <a:r>
                        <a:rPr lang="mk-MK" sz="2000">
                          <a:effectLst/>
                          <a:latin typeface="Arial Black" panose="020B0A04020102020204" pitchFamily="34" charset="0"/>
                        </a:rPr>
                        <a:t>Јас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гледа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в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лове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в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јаде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в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2843">
                <a:tc>
                  <a:txBody>
                    <a:bodyPr/>
                    <a:lstStyle/>
                    <a:p>
                      <a:pPr algn="ctr"/>
                      <a:r>
                        <a:rPr lang="mk-MK" sz="2000">
                          <a:effectLst/>
                          <a:latin typeface="Arial Black" panose="020B0A04020102020204" pitchFamily="34" charset="0"/>
                        </a:rPr>
                        <a:t>Ти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гледа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ше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лове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ше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јаде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ше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2843">
                <a:tc>
                  <a:txBody>
                    <a:bodyPr/>
                    <a:lstStyle/>
                    <a:p>
                      <a:pPr algn="ctr"/>
                      <a:r>
                        <a:rPr lang="mk-MK" sz="2000">
                          <a:effectLst/>
                          <a:latin typeface="Arial Black" panose="020B0A04020102020204" pitchFamily="34" charset="0"/>
                        </a:rPr>
                        <a:t>Тој, таа, тоа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гледа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ше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лове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ше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јаде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ше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2843">
                <a:tc>
                  <a:txBody>
                    <a:bodyPr/>
                    <a:lstStyle/>
                    <a:p>
                      <a:pPr algn="ctr"/>
                      <a:r>
                        <a:rPr lang="mk-MK" sz="2000">
                          <a:effectLst/>
                          <a:latin typeface="Arial Black" panose="020B0A04020102020204" pitchFamily="34" charset="0"/>
                        </a:rPr>
                        <a:t>Ние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 smtClean="0">
                          <a:effectLst/>
                          <a:latin typeface="Arial Black" panose="020B0A04020102020204" pitchFamily="34" charset="0"/>
                        </a:rPr>
                        <a:t>гледа</a:t>
                      </a:r>
                      <a:r>
                        <a:rPr lang="mk-MK" sz="2000" b="1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вме</a:t>
                      </a:r>
                      <a:endParaRPr lang="mk-MK" sz="2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лове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вме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јаде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вме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2843">
                <a:tc>
                  <a:txBody>
                    <a:bodyPr/>
                    <a:lstStyle/>
                    <a:p>
                      <a:pPr algn="ctr"/>
                      <a:r>
                        <a:rPr lang="mk-MK" sz="2000">
                          <a:effectLst/>
                          <a:latin typeface="Arial Black" panose="020B0A04020102020204" pitchFamily="34" charset="0"/>
                        </a:rPr>
                        <a:t>Вие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гледа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вте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лове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вте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јаде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вте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2843">
                <a:tc>
                  <a:txBody>
                    <a:bodyPr/>
                    <a:lstStyle/>
                    <a:p>
                      <a:pPr algn="ctr"/>
                      <a:r>
                        <a:rPr lang="mk-MK" sz="2000">
                          <a:effectLst/>
                          <a:latin typeface="Arial Black" panose="020B0A04020102020204" pitchFamily="34" charset="0"/>
                        </a:rPr>
                        <a:t>Тие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гледа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лове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k-MK" sz="2000" dirty="0">
                          <a:effectLst/>
                          <a:latin typeface="Arial Black" panose="020B0A04020102020204" pitchFamily="34" charset="0"/>
                        </a:rPr>
                        <a:t>јаде</a:t>
                      </a: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  <a:endParaRPr lang="mk-MK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7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58945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0"/>
            <a:ext cx="8208912" cy="66693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800" dirty="0" smtClean="0">
              <a:latin typeface="Arial Black" panose="020B0A04020102020204" pitchFamily="34" charset="0"/>
            </a:endParaRPr>
          </a:p>
          <a:p>
            <a:r>
              <a:rPr lang="ru-RU" sz="2800" dirty="0" smtClean="0">
                <a:latin typeface="Arial Black" panose="020B0A04020102020204" pitchFamily="34" charset="0"/>
              </a:rPr>
              <a:t>Од </a:t>
            </a:r>
            <a:r>
              <a:rPr lang="ru-RU" sz="2800" dirty="0">
                <a:latin typeface="Arial Black" panose="020B0A04020102020204" pitchFamily="34" charset="0"/>
              </a:rPr>
              <a:t>самата промена на глаголите се гледа дека второто и третото лице еднина имаат иста наставка и дека основниот вокал кај глаголите од </a:t>
            </a:r>
            <a:r>
              <a:rPr lang="ru-RU" sz="2800" b="1" dirty="0">
                <a:latin typeface="Arial Black" panose="020B0A04020102020204" pitchFamily="34" charset="0"/>
              </a:rPr>
              <a:t>и</a:t>
            </a:r>
            <a:r>
              <a:rPr lang="ru-RU" sz="2800" dirty="0">
                <a:latin typeface="Arial Black" panose="020B0A04020102020204" pitchFamily="34" charset="0"/>
              </a:rPr>
              <a:t>-глаголска група преоѓа во е: </a:t>
            </a:r>
            <a:r>
              <a:rPr lang="ru-RU" sz="2800" i="1" dirty="0">
                <a:latin typeface="Arial Black" panose="020B0A04020102020204" pitchFamily="34" charset="0"/>
              </a:rPr>
              <a:t>лови −&gt; ловев</a:t>
            </a:r>
            <a:r>
              <a:rPr lang="ru-RU" sz="2800" dirty="0">
                <a:latin typeface="Arial Black" panose="020B0A04020102020204" pitchFamily="34" charset="0"/>
              </a:rPr>
              <a:t>. Наставката </a:t>
            </a:r>
            <a:r>
              <a:rPr lang="ru-RU" sz="2800" i="1" dirty="0">
                <a:latin typeface="Arial Black" panose="020B0A04020102020204" pitchFamily="34" charset="0"/>
              </a:rPr>
              <a:t>-ја</a:t>
            </a:r>
            <a:r>
              <a:rPr lang="ru-RU" sz="2800" dirty="0">
                <a:latin typeface="Arial Black" panose="020B0A04020102020204" pitchFamily="34" charset="0"/>
              </a:rPr>
              <a:t> се јавува кај глаголите од </a:t>
            </a:r>
            <a:r>
              <a:rPr lang="ru-RU" sz="2800" b="1" dirty="0">
                <a:latin typeface="Arial Black" panose="020B0A04020102020204" pitchFamily="34" charset="0"/>
              </a:rPr>
              <a:t>е</a:t>
            </a:r>
            <a:r>
              <a:rPr lang="ru-RU" sz="2800" dirty="0">
                <a:latin typeface="Arial Black" panose="020B0A04020102020204" pitchFamily="34" charset="0"/>
              </a:rPr>
              <a:t> и </a:t>
            </a:r>
            <a:r>
              <a:rPr lang="ru-RU" sz="2800" b="1" dirty="0">
                <a:latin typeface="Arial Black" panose="020B0A04020102020204" pitchFamily="34" charset="0"/>
              </a:rPr>
              <a:t>и</a:t>
            </a:r>
            <a:r>
              <a:rPr lang="ru-RU" sz="2800" dirty="0">
                <a:latin typeface="Arial Black" panose="020B0A04020102020204" pitchFamily="34" charset="0"/>
              </a:rPr>
              <a:t>-глаголска група на кои општиот глаголски дел им завршува на самогласка, па така имаме: </a:t>
            </a:r>
            <a:r>
              <a:rPr lang="ru-RU" sz="2800" i="1" dirty="0">
                <a:latin typeface="Arial Black" panose="020B0A04020102020204" pitchFamily="34" charset="0"/>
              </a:rPr>
              <a:t>мие −&gt; миеја, пее −&gt; пееја</a:t>
            </a:r>
            <a:r>
              <a:rPr lang="ru-RU" sz="2800" dirty="0">
                <a:latin typeface="Arial Black" panose="020B0A04020102020204" pitchFamily="34" charset="0"/>
              </a:rPr>
              <a:t> </a:t>
            </a:r>
            <a:r>
              <a:rPr lang="ru-RU" sz="2800" dirty="0" smtClean="0">
                <a:latin typeface="Arial Black" panose="020B0A04020102020204" pitchFamily="34" charset="0"/>
              </a:rPr>
              <a:t>итн</a:t>
            </a:r>
            <a:r>
              <a:rPr lang="ru-RU" sz="2800" baseline="30000" dirty="0">
                <a:latin typeface="Arial Black" panose="020B0A04020102020204" pitchFamily="34" charset="0"/>
              </a:rPr>
              <a:t>.</a:t>
            </a:r>
            <a:endParaRPr lang="ru-RU" sz="2800" dirty="0">
              <a:latin typeface="Arial Black" panose="020B0A04020102020204" pitchFamily="34" charset="0"/>
            </a:endParaRPr>
          </a:p>
          <a:p>
            <a:pPr marL="68580" indent="0">
              <a:buNone/>
            </a:pP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61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80920" cy="908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УПОТРЕБА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600" dirty="0">
                <a:latin typeface="Arial Black" panose="020B0A04020102020204" pitchFamily="34" charset="0"/>
              </a:rPr>
              <a:t>Минатото определно несвршено време се користи за искажување на засведочено дејство во одвивање или во траење. Ова значење се изкажува со формите од несрвшените </a:t>
            </a:r>
            <a:r>
              <a:rPr lang="ru-RU" sz="2600" dirty="0" smtClean="0">
                <a:latin typeface="Arial Black" panose="020B0A04020102020204" pitchFamily="34" charset="0"/>
              </a:rPr>
              <a:t>глаголи</a:t>
            </a:r>
            <a:r>
              <a:rPr lang="ru-RU" sz="2600" baseline="30000" dirty="0" smtClean="0">
                <a:latin typeface="Arial Black" panose="020B0A04020102020204" pitchFamily="34" charset="0"/>
              </a:rPr>
              <a:t>.</a:t>
            </a:r>
            <a:endParaRPr lang="ru-RU" sz="2600" dirty="0">
              <a:latin typeface="Arial Black" panose="020B0A04020102020204" pitchFamily="34" charset="0"/>
            </a:endParaRPr>
          </a:p>
          <a:p>
            <a:r>
              <a:rPr lang="ru-RU" sz="2600" dirty="0">
                <a:latin typeface="Arial Black" panose="020B0A04020102020204" pitchFamily="34" charset="0"/>
              </a:rPr>
              <a:t>Форми на минато определено несвршено време имаат и </a:t>
            </a:r>
            <a:r>
              <a:rPr lang="ru-RU" sz="2600" dirty="0">
                <a:latin typeface="Arial Black" panose="020B0A04020102020204" pitchFamily="34" charset="0"/>
                <a:hlinkClick r:id="rId2" tooltip="Свршени глаголи (страницата не постои)"/>
              </a:rPr>
              <a:t>свршените глаголи</a:t>
            </a:r>
            <a:r>
              <a:rPr lang="ru-RU" sz="2600" dirty="0">
                <a:latin typeface="Arial Black" panose="020B0A04020102020204" pitchFamily="34" charset="0"/>
              </a:rPr>
              <a:t> (како на пример </a:t>
            </a:r>
            <a:r>
              <a:rPr lang="ru-RU" sz="2600" i="1" dirty="0">
                <a:latin typeface="Arial Black" panose="020B0A04020102020204" pitchFamily="34" charset="0"/>
              </a:rPr>
              <a:t>винев, кажев</a:t>
            </a:r>
            <a:r>
              <a:rPr lang="ru-RU" sz="2600" dirty="0">
                <a:latin typeface="Arial Black" panose="020B0A04020102020204" pitchFamily="34" charset="0"/>
              </a:rPr>
              <a:t>), но тие не се самостојни туку одат со</a:t>
            </a:r>
            <a:r>
              <a:rPr lang="ru-RU" sz="2600" dirty="0">
                <a:latin typeface="Arial Black" panose="020B0A04020102020204" pitchFamily="34" charset="0"/>
                <a:hlinkClick r:id="rId3" tooltip="Сврзник"/>
              </a:rPr>
              <a:t>сврзиници</a:t>
            </a:r>
            <a:r>
              <a:rPr lang="ru-RU" sz="2600" dirty="0">
                <a:latin typeface="Arial Black" panose="020B0A04020102020204" pitchFamily="34" charset="0"/>
              </a:rPr>
              <a:t> како: </a:t>
            </a:r>
            <a:r>
              <a:rPr lang="ru-RU" sz="2600" i="1" dirty="0">
                <a:latin typeface="Arial Black" panose="020B0A04020102020204" pitchFamily="34" charset="0"/>
              </a:rPr>
              <a:t>ако, да, ќе</a:t>
            </a:r>
            <a:r>
              <a:rPr lang="ru-RU" sz="2600" dirty="0">
                <a:latin typeface="Arial Black" panose="020B0A04020102020204" pitchFamily="34" charset="0"/>
              </a:rPr>
              <a:t> и имаат други значења како на пример: услов, идност во минатото и </a:t>
            </a:r>
            <a:r>
              <a:rPr lang="ru-RU" sz="2600" dirty="0" smtClean="0">
                <a:latin typeface="Arial Black" panose="020B0A04020102020204" pitchFamily="34" charset="0"/>
              </a:rPr>
              <a:t>слично.</a:t>
            </a:r>
            <a:endParaRPr lang="ru-RU" sz="2600" dirty="0">
              <a:latin typeface="Arial Black" panose="020B0A04020102020204" pitchFamily="34" charset="0"/>
            </a:endParaRPr>
          </a:p>
          <a:p>
            <a:r>
              <a:rPr lang="ru-RU" sz="2600" dirty="0">
                <a:latin typeface="Arial Black" panose="020B0A04020102020204" pitchFamily="34" charset="0"/>
              </a:rPr>
              <a:t>Покрај основната употреба, ова време има и второстепени значења </a:t>
            </a:r>
            <a:r>
              <a:rPr lang="ru-RU" sz="2600" dirty="0" smtClean="0">
                <a:latin typeface="Arial Black" panose="020B0A04020102020204" pitchFamily="34" charset="0"/>
              </a:rPr>
              <a:t>како:</a:t>
            </a:r>
            <a:endParaRPr lang="ru-RU" sz="2600" dirty="0">
              <a:latin typeface="Arial Black" panose="020B0A04020102020204" pitchFamily="34" charset="0"/>
            </a:endParaRPr>
          </a:p>
          <a:p>
            <a:r>
              <a:rPr lang="ru-RU" sz="2600" dirty="0">
                <a:latin typeface="Arial Black" panose="020B0A04020102020204" pitchFamily="34" charset="0"/>
              </a:rPr>
              <a:t>услов</a:t>
            </a:r>
          </a:p>
          <a:p>
            <a:r>
              <a:rPr lang="ru-RU" sz="2600" dirty="0">
                <a:latin typeface="Arial Black" panose="020B0A04020102020204" pitchFamily="34" charset="0"/>
              </a:rPr>
              <a:t>блага заповед</a:t>
            </a:r>
          </a:p>
          <a:p>
            <a:r>
              <a:rPr lang="ru-RU" sz="2600" dirty="0">
                <a:latin typeface="Arial Black" panose="020B0A04020102020204" pitchFamily="34" charset="0"/>
              </a:rPr>
              <a:t>повторливост или вообичаеност</a:t>
            </a:r>
          </a:p>
          <a:p>
            <a:r>
              <a:rPr lang="ru-RU" sz="2600" dirty="0">
                <a:latin typeface="Arial Black" panose="020B0A04020102020204" pitchFamily="34" charset="0"/>
              </a:rPr>
              <a:t>готовност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2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67544" y="-675456"/>
            <a:ext cx="8064896" cy="8640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0"/>
            <a:ext cx="8352928" cy="64533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mk-MK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Услов: </a:t>
            </a:r>
            <a:r>
              <a:rPr lang="mk-M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Ако не врнеше , ќе одевме на излет.</a:t>
            </a:r>
          </a:p>
          <a:p>
            <a:endParaRPr lang="mk-MK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Молба или блага заповед: </a:t>
            </a:r>
            <a:r>
              <a:rPr lang="mk-M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Да се вратевте порано.</a:t>
            </a:r>
          </a:p>
          <a:p>
            <a:endParaRPr lang="mk-MK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Повторливост или вообичаеност: </a:t>
            </a:r>
            <a:r>
              <a:rPr lang="mk-M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Секое утро стануваше во шест часот, се миеше и одеше на прошетка покрај реката.</a:t>
            </a:r>
            <a:endParaRPr lang="mk-MK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mk-MK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Готовност: </a:t>
            </a:r>
            <a:r>
              <a:rPr lang="mk-M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Секако го купував фустанот да ми се допаѓаше бојата.</a:t>
            </a:r>
            <a:endParaRPr lang="mk-MK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543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352928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mk-MK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ВИ БЛАГОДАРАМ НА ВНИМАНИЕТО!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10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</TotalTime>
  <Words>226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Проф. Соња Енџекова - Сопотска</vt:lpstr>
      <vt:lpstr>PowerPoint Presentation</vt:lpstr>
      <vt:lpstr>ОБРАЗУВАЊЕ</vt:lpstr>
      <vt:lpstr>PowerPoint Presentation</vt:lpstr>
      <vt:lpstr>Следува табеларен приказ на промената на три глаголи од трите глаголски групи во минато определено несвршено време:</vt:lpstr>
      <vt:lpstr>PowerPoint Presentation</vt:lpstr>
      <vt:lpstr>УПОТРЕБА</vt:lpstr>
      <vt:lpstr>PowerPoint Presentation</vt:lpstr>
      <vt:lpstr>ВИ БЛАГОДАРАМ НА ВНИМАНИЕТО!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2020-04-28T15:43:27Z</dcterms:created>
  <dcterms:modified xsi:type="dcterms:W3CDTF">2020-04-28T16:36:54Z</dcterms:modified>
</cp:coreProperties>
</file>