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EB0CEC-B3B1-4445-83C3-DD05EF46EE13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96F53C-6988-4864-81D3-63EC374649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93%D1%80%D0%B0%D0%BC%D0%B0%D1%82%D0%B8%D1%87%D0%BA%D0%BE_%D0%B2%D1%80%D0%B5%D0%BC%D0%B5" TargetMode="External"/><Relationship Id="rId2" Type="http://schemas.openxmlformats.org/officeDocument/2006/relationships/hyperlink" Target="https://mk.wikipedia.org/wiki/%D0%90%D0%BE%D1%80%D0%B8%D1%81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k.wikipedia.org/wiki/%D0%9C%D0%B8%D0%BD%D0%B0%D1%82%D0%BE" TargetMode="External"/><Relationship Id="rId4" Type="http://schemas.openxmlformats.org/officeDocument/2006/relationships/hyperlink" Target="https://mk.wikipedia.org/wiki/%D0%9C%D0%B0%D0%BA%D0%B5%D0%B4%D0%BE%D0%BD%D1%81%D0%BA%D0%B8%D0%BE%D1%82_%D1%98%D0%B0%D0%B7%D0%B8%D0%B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МИНАТО ОПРЕДЕЛЕНО СВРШЕНО ВРЕМЕ (АОРИСТ)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Соња Енџекова - Сопотска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6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7" cy="6408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b="1" dirty="0" smtClean="0"/>
          </a:p>
          <a:p>
            <a:r>
              <a:rPr lang="ru-RU" sz="3600" b="1" dirty="0" smtClean="0"/>
              <a:t>Минатото </a:t>
            </a:r>
            <a:r>
              <a:rPr lang="ru-RU" sz="3600" b="1" dirty="0"/>
              <a:t>определно свршено време</a:t>
            </a:r>
            <a:r>
              <a:rPr lang="ru-RU" sz="3600" dirty="0"/>
              <a:t> (МОСВ), поретко</a:t>
            </a:r>
            <a:r>
              <a:rPr lang="ru-RU" sz="3600" dirty="0" smtClean="0"/>
              <a:t>:</a:t>
            </a:r>
            <a:r>
              <a:rPr lang="en-US" sz="3600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  <a:hlinkClick r:id="rId2" tooltip="Аорист"/>
              </a:rPr>
              <a:t>аорист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en-US" sz="3600" dirty="0"/>
              <a:t>-</a:t>
            </a:r>
            <a:r>
              <a:rPr lang="ru-RU" sz="3600" dirty="0" smtClean="0">
                <a:hlinkClick r:id="rId3" tooltip="Граматичко време"/>
              </a:rPr>
              <a:t>граматичко </a:t>
            </a:r>
            <a:r>
              <a:rPr lang="ru-RU" sz="3600" dirty="0">
                <a:hlinkClick r:id="rId3" tooltip="Граматичко време"/>
              </a:rPr>
              <a:t>време</a:t>
            </a:r>
            <a:r>
              <a:rPr lang="ru-RU" sz="3600" dirty="0"/>
              <a:t> со кое </a:t>
            </a:r>
            <a:r>
              <a:rPr lang="ru-RU" sz="3600" dirty="0">
                <a:hlinkClick r:id="rId4" tooltip="Македонскиот јазик"/>
              </a:rPr>
              <a:t>македонскиот јазик</a:t>
            </a:r>
            <a:r>
              <a:rPr lang="ru-RU" sz="3600" dirty="0"/>
              <a:t> се служи да искаже </a:t>
            </a:r>
            <a:r>
              <a:rPr lang="ru-RU" sz="3600" dirty="0">
                <a:hlinkClick r:id="rId5" tooltip="Минато"/>
              </a:rPr>
              <a:t>минато</a:t>
            </a:r>
            <a:r>
              <a:rPr lang="ru-RU" sz="3600" dirty="0"/>
              <a:t>, завршено и заокружено дејство. Со цел да се образува ова време, македонскиот јазик има развиено само четири различни наставки за соодветни лица и две нулти наставки.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88490" y="116632"/>
            <a:ext cx="7756263" cy="7200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5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171560"/>
              </p:ext>
            </p:extLst>
          </p:nvPr>
        </p:nvGraphicFramePr>
        <p:xfrm>
          <a:off x="179512" y="2276873"/>
          <a:ext cx="8712969" cy="4352004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2904323"/>
                <a:gridCol w="2904323"/>
                <a:gridCol w="2904323"/>
              </a:tblGrid>
              <a:tr h="1522955">
                <a:tc>
                  <a:txBody>
                    <a:bodyPr/>
                    <a:lstStyle/>
                    <a:p>
                      <a:pPr algn="ctr"/>
                      <a:endParaRPr lang="mk-MK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3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3200" dirty="0" smtClean="0">
                          <a:effectLst/>
                        </a:rPr>
                        <a:t>еднина</a:t>
                      </a:r>
                    </a:p>
                    <a:p>
                      <a:pPr algn="ctr"/>
                      <a:endParaRPr lang="mk-MK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3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3200" dirty="0" smtClean="0">
                          <a:effectLst/>
                        </a:rPr>
                        <a:t>множина</a:t>
                      </a:r>
                    </a:p>
                    <a:p>
                      <a:endParaRPr lang="en-US" sz="3200" dirty="0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32508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1" dirty="0">
                          <a:effectLst/>
                        </a:rPr>
                        <a:t>− в</a:t>
                      </a:r>
                      <a:endParaRPr lang="mk-MK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1" dirty="0">
                          <a:effectLst/>
                        </a:rPr>
                        <a:t>− вме</a:t>
                      </a:r>
                      <a:endParaRPr lang="mk-MK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32508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2.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∅</a:t>
                      </a:r>
                      <a:endParaRPr lang="en-US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1" dirty="0">
                          <a:effectLst/>
                        </a:rPr>
                        <a:t>− вте</a:t>
                      </a:r>
                      <a:endParaRPr lang="mk-MK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32508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3.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∅</a:t>
                      </a:r>
                      <a:endParaRPr lang="en-US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1" dirty="0">
                          <a:effectLst/>
                        </a:rPr>
                        <a:t>− а / − ја</a:t>
                      </a:r>
                      <a:endParaRPr lang="mk-MK" sz="32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</p:spPr>
        <p:txBody>
          <a:bodyPr/>
          <a:lstStyle/>
          <a:p>
            <a:pPr algn="l"/>
            <a:r>
              <a:rPr lang="ru-RU" sz="3200" dirty="0" smtClean="0"/>
              <a:t>Образување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>За образување на минатото определено свршено време, македонскиот јазик има развиено систем на наставки кои се додаваат на основниот глагол. Наставките кои се додаваат според лица </a:t>
            </a:r>
            <a:r>
              <a:rPr lang="ru-RU" sz="2400" dirty="0" smtClean="0"/>
              <a:t>се: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7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432458"/>
              </p:ext>
            </p:extLst>
          </p:nvPr>
        </p:nvGraphicFramePr>
        <p:xfrm>
          <a:off x="0" y="1844824"/>
          <a:ext cx="9144000" cy="517203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61385">
                <a:tc>
                  <a:txBody>
                    <a:bodyPr/>
                    <a:lstStyle/>
                    <a:p>
                      <a:pPr algn="ctr"/>
                      <a:r>
                        <a:rPr lang="mk-MK" dirty="0">
                          <a:effectLst/>
                        </a:rPr>
                        <a:t/>
                      </a:r>
                      <a:br>
                        <a:rPr lang="mk-MK" dirty="0">
                          <a:effectLst/>
                        </a:rPr>
                      </a:br>
                      <a:endParaRPr lang="mk-MK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000" dirty="0" smtClean="0">
                          <a:effectLst/>
                        </a:rPr>
                        <a:t>а - глаголска група</a:t>
                      </a:r>
                      <a:br>
                        <a:rPr lang="mk-MK" sz="2000" dirty="0" smtClean="0">
                          <a:effectLst/>
                        </a:rPr>
                      </a:br>
                      <a:r>
                        <a:rPr lang="mk-MK" sz="2000" dirty="0" smtClean="0">
                          <a:effectLst/>
                        </a:rPr>
                        <a:t>прочита</a:t>
                      </a:r>
                    </a:p>
                    <a:p>
                      <a:pPr algn="ctr"/>
                      <a:endParaRPr lang="ru-RU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 - глаголска група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и-раздел: прати</a:t>
                      </a:r>
                    </a:p>
                    <a:p>
                      <a:pPr algn="ctr"/>
                      <a:endParaRPr lang="ru-RU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 - глаголска група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е-раздел: оздрави</a:t>
                      </a:r>
                    </a:p>
                    <a:p>
                      <a:pPr algn="ctr"/>
                      <a:endParaRPr lang="ru-RU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 - глаголска група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а-раздел: издржи</a:t>
                      </a:r>
                    </a:p>
                    <a:p>
                      <a:endParaRPr lang="en-US" sz="2000" dirty="0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4196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Јас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прочита</a:t>
                      </a:r>
                      <a:r>
                        <a:rPr lang="mk-MK" sz="2000" b="1">
                          <a:effectLst/>
                        </a:rPr>
                        <a:t>в</a:t>
                      </a:r>
                      <a:endParaRPr lang="mk-MK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прати</a:t>
                      </a:r>
                      <a:r>
                        <a:rPr lang="mk-MK" sz="2000" b="1">
                          <a:effectLst/>
                        </a:rPr>
                        <a:t>в</a:t>
                      </a:r>
                      <a:endParaRPr lang="mk-MK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оздраве</a:t>
                      </a:r>
                      <a:r>
                        <a:rPr lang="mk-MK" sz="2000" b="1">
                          <a:effectLst/>
                        </a:rPr>
                        <a:t>в</a:t>
                      </a:r>
                      <a:endParaRPr lang="mk-MK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издржа</a:t>
                      </a:r>
                      <a:r>
                        <a:rPr lang="mk-MK" sz="2000" b="1" dirty="0">
                          <a:effectLst/>
                        </a:rPr>
                        <a:t>в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4196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Ти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прочита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прати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оздраве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издржа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4196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Тој, таа, тоа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прочита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прати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оздраве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издржа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4196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Ние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прочита</a:t>
                      </a:r>
                      <a:r>
                        <a:rPr lang="mk-MK" sz="2000" b="1" dirty="0">
                          <a:effectLst/>
                        </a:rPr>
                        <a:t>вме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прати</a:t>
                      </a:r>
                      <a:r>
                        <a:rPr lang="mk-MK" sz="2000" b="1">
                          <a:effectLst/>
                        </a:rPr>
                        <a:t>вме</a:t>
                      </a:r>
                      <a:endParaRPr lang="mk-MK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оздраве</a:t>
                      </a:r>
                      <a:r>
                        <a:rPr lang="mk-MK" sz="2000" b="1">
                          <a:effectLst/>
                        </a:rPr>
                        <a:t>вме</a:t>
                      </a:r>
                      <a:endParaRPr lang="mk-MK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издржа</a:t>
                      </a:r>
                      <a:r>
                        <a:rPr lang="mk-MK" sz="2000" b="1" dirty="0">
                          <a:effectLst/>
                        </a:rPr>
                        <a:t>вме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4196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Вие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прочита</a:t>
                      </a:r>
                      <a:r>
                        <a:rPr lang="mk-MK" sz="2000" b="1" dirty="0">
                          <a:effectLst/>
                        </a:rPr>
                        <a:t>вте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прати</a:t>
                      </a:r>
                      <a:r>
                        <a:rPr lang="mk-MK" sz="2000" b="1">
                          <a:effectLst/>
                        </a:rPr>
                        <a:t>вте</a:t>
                      </a:r>
                      <a:endParaRPr lang="mk-MK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оздраве</a:t>
                      </a:r>
                      <a:r>
                        <a:rPr lang="mk-MK" sz="2000" b="1" dirty="0">
                          <a:effectLst/>
                        </a:rPr>
                        <a:t>вте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издржа</a:t>
                      </a:r>
                      <a:r>
                        <a:rPr lang="mk-MK" sz="2000" b="1" dirty="0">
                          <a:effectLst/>
                        </a:rPr>
                        <a:t>вте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4196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Тие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прочита</a:t>
                      </a:r>
                      <a:r>
                        <a:rPr lang="mk-MK" sz="2000" b="1" dirty="0">
                          <a:effectLst/>
                        </a:rPr>
                        <a:t>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прати</a:t>
                      </a:r>
                      <a:r>
                        <a:rPr lang="mk-MK" sz="2000" b="1" dirty="0">
                          <a:effectLst/>
                        </a:rPr>
                        <a:t>ја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оздраве</a:t>
                      </a:r>
                      <a:r>
                        <a:rPr lang="mk-MK" sz="2000" b="1" dirty="0">
                          <a:effectLst/>
                        </a:rPr>
                        <a:t>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издржа</a:t>
                      </a:r>
                      <a:r>
                        <a:rPr lang="mk-MK" sz="2000" b="1" dirty="0">
                          <a:effectLst/>
                        </a:rPr>
                        <a:t>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pPr algn="l"/>
            <a:r>
              <a:rPr lang="ru-RU" sz="2800" dirty="0"/>
              <a:t>Со дадените наставки, сите глаголи од сите глаголски групи и подгрупи можат да се сменат по лица, па така имаме: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850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260144"/>
              </p:ext>
            </p:extLst>
          </p:nvPr>
        </p:nvGraphicFramePr>
        <p:xfrm>
          <a:off x="0" y="260649"/>
          <a:ext cx="8964490" cy="6597351"/>
        </p:xfrm>
        <a:graphic>
          <a:graphicData uri="http://schemas.openxmlformats.org/drawingml/2006/table">
            <a:tbl>
              <a:tblPr/>
              <a:tblGrid>
                <a:gridCol w="1792898"/>
                <a:gridCol w="1792898"/>
                <a:gridCol w="1792898"/>
                <a:gridCol w="1792898"/>
                <a:gridCol w="1792898"/>
              </a:tblGrid>
              <a:tr h="263894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е - глаголска група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а-раздел: стане</a:t>
                      </a:r>
                    </a:p>
                    <a:p>
                      <a:pPr algn="ctr"/>
                      <a:endParaRPr lang="ru-RU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е - глаголска група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е-раздел: сотре</a:t>
                      </a:r>
                    </a:p>
                    <a:p>
                      <a:pPr algn="ctr"/>
                      <a:endParaRPr lang="ru-RU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е - глаголска група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о-раздел: дојде</a:t>
                      </a:r>
                    </a:p>
                    <a:p>
                      <a:pPr algn="ctr"/>
                      <a:endParaRPr lang="ru-RU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е - глаголска група</a:t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раздел без вокал: измие</a:t>
                      </a:r>
                    </a:p>
                    <a:p>
                      <a:endParaRPr lang="en-US" sz="2000" dirty="0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Јас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стана</a:t>
                      </a:r>
                      <a:r>
                        <a:rPr lang="mk-MK" sz="2000" b="1" dirty="0">
                          <a:effectLst/>
                        </a:rPr>
                        <a:t>в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сотре</a:t>
                      </a:r>
                      <a:r>
                        <a:rPr lang="mk-MK" sz="2000" b="1">
                          <a:effectLst/>
                        </a:rPr>
                        <a:t>в</a:t>
                      </a:r>
                      <a:endParaRPr lang="mk-MK" sz="20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дојдо</a:t>
                      </a:r>
                      <a:r>
                        <a:rPr lang="mk-MK" sz="2000" b="1" dirty="0">
                          <a:effectLst/>
                        </a:rPr>
                        <a:t>в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изми</a:t>
                      </a:r>
                      <a:r>
                        <a:rPr lang="mk-MK" sz="2000" b="1" dirty="0">
                          <a:effectLst/>
                        </a:rPr>
                        <a:t>в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Ти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стана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>
                          <a:effectLst/>
                        </a:rPr>
                        <a:t>сотре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дојде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изми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Тој, таа, тоа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стана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сотре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дојде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изми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Ние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стана</a:t>
                      </a:r>
                      <a:r>
                        <a:rPr lang="mk-MK" sz="2000" b="1" dirty="0">
                          <a:effectLst/>
                        </a:rPr>
                        <a:t>вме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сотре</a:t>
                      </a:r>
                      <a:r>
                        <a:rPr lang="mk-MK" sz="2000" b="1" dirty="0">
                          <a:effectLst/>
                        </a:rPr>
                        <a:t>вме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дојдо</a:t>
                      </a:r>
                      <a:r>
                        <a:rPr lang="mk-MK" sz="2000" b="1" dirty="0">
                          <a:effectLst/>
                        </a:rPr>
                        <a:t>вме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изми</a:t>
                      </a:r>
                      <a:r>
                        <a:rPr lang="mk-MK" sz="2000" b="1" dirty="0">
                          <a:effectLst/>
                        </a:rPr>
                        <a:t>вме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Вие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стана</a:t>
                      </a:r>
                      <a:r>
                        <a:rPr lang="mk-MK" sz="2000" b="1" dirty="0">
                          <a:effectLst/>
                        </a:rPr>
                        <a:t>вте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сотре</a:t>
                      </a:r>
                      <a:r>
                        <a:rPr lang="mk-MK" sz="2000" b="1" dirty="0">
                          <a:effectLst/>
                        </a:rPr>
                        <a:t>вте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дојдо</a:t>
                      </a:r>
                      <a:r>
                        <a:rPr lang="mk-MK" sz="2000" b="1" dirty="0">
                          <a:effectLst/>
                        </a:rPr>
                        <a:t>вте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изми</a:t>
                      </a:r>
                      <a:r>
                        <a:rPr lang="mk-MK" sz="2000" b="1" dirty="0">
                          <a:effectLst/>
                        </a:rPr>
                        <a:t>вте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659735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</a:rPr>
                        <a:t>Тие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стана</a:t>
                      </a:r>
                      <a:r>
                        <a:rPr lang="mk-MK" sz="2000" b="1" dirty="0">
                          <a:effectLst/>
                        </a:rPr>
                        <a:t>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сотре</a:t>
                      </a:r>
                      <a:r>
                        <a:rPr lang="mk-MK" sz="2000" b="1" dirty="0">
                          <a:effectLst/>
                        </a:rPr>
                        <a:t>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дојдо</a:t>
                      </a:r>
                      <a:r>
                        <a:rPr lang="mk-MK" sz="2000" b="1" dirty="0">
                          <a:effectLst/>
                        </a:rPr>
                        <a:t>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</a:rPr>
                        <a:t>изми</a:t>
                      </a:r>
                      <a:r>
                        <a:rPr lang="mk-MK" sz="2000" b="1" dirty="0">
                          <a:effectLst/>
                        </a:rPr>
                        <a:t>ја</a:t>
                      </a:r>
                      <a:endParaRPr lang="mk-MK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166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8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промената на глаголите во ова време се забележува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второто и третото лице во еднина се еднакви и без лична наставка;</a:t>
            </a:r>
          </a:p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основниот вокал не се менува при промената по лице, освен во о-раздел од е-глаголската група, каде што наместо о се јавува е во второто и третото лице еднина;</a:t>
            </a:r>
          </a:p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кај глаголите со раздел без основен вокал личните наставки се додаваат на општиот дел од глаголот;</a:t>
            </a:r>
          </a:p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Наставката -ја се јавува кај глаголите од и-група со и-раздел и кај глаголите од е-група со раздел без вокал.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688490" y="188640"/>
            <a:ext cx="7756263" cy="38151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964487" cy="5877271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Основното значење на минатото определено свршено време е да се искаже заокружено и засведочено дејство, во присуство или со учество на оној што зборува во еден определен момент во минатото. Временскиот период што го опфаќа ова време може да биде сосема кус (пр: </a:t>
            </a:r>
            <a:r>
              <a:rPr lang="ru-RU" b="1" i="1" dirty="0">
                <a:solidFill>
                  <a:schemeClr val="tx1"/>
                </a:solidFill>
              </a:rPr>
              <a:t>Погледнав накај него.</a:t>
            </a:r>
            <a:r>
              <a:rPr lang="ru-RU" b="1" dirty="0">
                <a:solidFill>
                  <a:schemeClr val="tx1"/>
                </a:solidFill>
              </a:rPr>
              <a:t>), како и долг (пр: </a:t>
            </a:r>
            <a:r>
              <a:rPr lang="ru-RU" b="1" i="1" dirty="0">
                <a:solidFill>
                  <a:schemeClr val="tx1"/>
                </a:solidFill>
              </a:rPr>
              <a:t>Куќата ја изградија за шест месеци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За образување на ова време се употребуваат глаголи од свршен вид. Во поретки случаи, обично во народниот јазик, има и образување со несвршени глаголи, како на пример: </a:t>
            </a:r>
            <a:r>
              <a:rPr lang="ru-RU" b="1" i="1" dirty="0">
                <a:solidFill>
                  <a:schemeClr val="tx1"/>
                </a:solidFill>
              </a:rPr>
              <a:t>Три дни лежев болен. Една вечер спав надвор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Покрај основното значење, со ова време може да се означи </a:t>
            </a:r>
            <a:r>
              <a:rPr lang="ru-RU" b="1" dirty="0" smtClean="0">
                <a:solidFill>
                  <a:schemeClr val="tx1"/>
                </a:solidFill>
              </a:rPr>
              <a:t>и: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идност</a:t>
            </a:r>
          </a:p>
          <a:p>
            <a:r>
              <a:rPr lang="ru-RU" b="1" dirty="0">
                <a:solidFill>
                  <a:schemeClr val="tx1"/>
                </a:solidFill>
              </a:rPr>
              <a:t>услов</a:t>
            </a:r>
          </a:p>
          <a:p>
            <a:r>
              <a:rPr lang="ru-RU" b="1" dirty="0">
                <a:solidFill>
                  <a:schemeClr val="tx1"/>
                </a:solidFill>
              </a:rPr>
              <a:t>современост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90872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mk-M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99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76672"/>
            <a:ext cx="8136903" cy="6048671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mk-M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ИДНОСТ: </a:t>
            </a:r>
            <a:r>
              <a:rPr lang="mk-MK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Пливајте побргу бидејќи ве престигнаа домаќините!</a:t>
            </a:r>
          </a:p>
          <a:p>
            <a:endParaRPr lang="mk-MK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УСЛОВ: </a:t>
            </a:r>
            <a:r>
              <a:rPr lang="mk-MK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 положив ли возачкиот испит до јуни, цело лето ќе шетам по светот.</a:t>
            </a:r>
          </a:p>
          <a:p>
            <a:pPr marL="0" indent="0">
              <a:buNone/>
            </a:pPr>
            <a:endParaRPr lang="mk-MK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СЕВРЕМЕНОСТ: </a:t>
            </a:r>
            <a:r>
              <a:rPr lang="mk-MK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 наполнија бочвите, дојдоа гостите.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886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1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7" y="2967335"/>
            <a:ext cx="87484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mk-MK" sz="5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 БЛАГОДАРАМ НА ВНИМАНИЕТО!</a:t>
            </a:r>
            <a:endParaRPr lang="en-US" sz="5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2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53</TotalTime>
  <Words>343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МИНАТО ОПРЕДЕЛЕНО СВРШЕНО ВРЕМЕ (АОРИСТ)</vt:lpstr>
      <vt:lpstr>  </vt:lpstr>
      <vt:lpstr>Образување За образување на минатото определено свршено време, македонскиот јазик има развиено систем на наставки кои се додаваат на основниот глагол. Наставките кои се додаваат според лица се: </vt:lpstr>
      <vt:lpstr>Со дадените наставки, сите глаголи од сите глаголски групи и подгрупи можат да се сменат по лица, па така имаме:</vt:lpstr>
      <vt:lpstr>PowerPoint Presentation</vt:lpstr>
      <vt:lpstr>PowerPoint Presentation</vt:lpstr>
      <vt:lpstr>УПОТРЕБА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МИНАТО ОПРЕДЕЛЕНО СВРШЕНО ВРЕМЕ (АОРИСТ)</dc:title>
  <dc:creator>User</dc:creator>
  <cp:lastModifiedBy>User</cp:lastModifiedBy>
  <cp:revision>11</cp:revision>
  <dcterms:created xsi:type="dcterms:W3CDTF">2020-04-28T16:47:29Z</dcterms:created>
  <dcterms:modified xsi:type="dcterms:W3CDTF">2020-04-28T17:40:54Z</dcterms:modified>
</cp:coreProperties>
</file>