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2"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6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B5338-4B3D-4A68-9C95-1401A9480B51}" type="datetimeFigureOut">
              <a:rPr lang="en-US" smtClean="0"/>
              <a:t>3/22/2020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B818E4-C8BD-4381-BB53-CD02A9120D4F}" type="slidenum">
              <a:rPr lang="en-US" smtClean="0"/>
              <a:t>‹#›</a:t>
            </a:fld>
            <a:endParaRPr lang="en-US"/>
          </a:p>
        </p:txBody>
      </p:sp>
    </p:spTree>
    <p:extLst>
      <p:ext uri="{BB962C8B-B14F-4D97-AF65-F5344CB8AC3E}">
        <p14:creationId xmlns:p14="http://schemas.microsoft.com/office/powerpoint/2010/main" val="4116261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B818E4-C8BD-4381-BB53-CD02A9120D4F}" type="slidenum">
              <a:rPr lang="en-US" smtClean="0"/>
              <a:t>4</a:t>
            </a:fld>
            <a:endParaRPr lang="en-US"/>
          </a:p>
        </p:txBody>
      </p:sp>
    </p:spTree>
    <p:extLst>
      <p:ext uri="{BB962C8B-B14F-4D97-AF65-F5344CB8AC3E}">
        <p14:creationId xmlns:p14="http://schemas.microsoft.com/office/powerpoint/2010/main" val="3057883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B818E4-C8BD-4381-BB53-CD02A9120D4F}" type="slidenum">
              <a:rPr lang="en-US" smtClean="0"/>
              <a:t>6</a:t>
            </a:fld>
            <a:endParaRPr lang="en-US"/>
          </a:p>
        </p:txBody>
      </p:sp>
    </p:spTree>
    <p:extLst>
      <p:ext uri="{BB962C8B-B14F-4D97-AF65-F5344CB8AC3E}">
        <p14:creationId xmlns:p14="http://schemas.microsoft.com/office/powerpoint/2010/main" val="180301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85919E-D46E-43C1-B6EC-D5CBE19B51F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5919E-D46E-43C1-B6EC-D5CBE19B51F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5919E-D46E-43C1-B6EC-D5CBE19B51F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5919E-D46E-43C1-B6EC-D5CBE19B51F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5919E-D46E-43C1-B6EC-D5CBE19B51F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85919E-D46E-43C1-B6EC-D5CBE19B51F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85919E-D46E-43C1-B6EC-D5CBE19B51F8}"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85919E-D46E-43C1-B6EC-D5CBE19B51F8}"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5919E-D46E-43C1-B6EC-D5CBE19B51F8}"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5919E-D46E-43C1-B6EC-D5CBE19B51F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3A20D-4945-4625-8540-BDDC925329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5919E-D46E-43C1-B6EC-D5CBE19B51F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3A20D-4945-4625-8540-BDDC925329FB}"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785919E-D46E-43C1-B6EC-D5CBE19B51F8}" type="datetimeFigureOut">
              <a:rPr lang="en-US" smtClean="0"/>
              <a:t>3/22/2020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3AF3A20D-4945-4625-8540-BDDC925329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908720"/>
            <a:ext cx="7117180" cy="3868661"/>
          </a:xfrm>
        </p:spPr>
        <p:txBody>
          <a:bodyPr/>
          <a:lstStyle/>
          <a:p>
            <a:endParaRPr lang="en-US" dirty="0">
              <a:latin typeface="Arial Black" panose="020B0A04020102020204" pitchFamily="34" charset="0"/>
            </a:endParaRPr>
          </a:p>
        </p:txBody>
      </p:sp>
      <p:sp>
        <p:nvSpPr>
          <p:cNvPr id="3" name="Subtitle 2"/>
          <p:cNvSpPr>
            <a:spLocks noGrp="1"/>
          </p:cNvSpPr>
          <p:nvPr>
            <p:ph type="subTitle" idx="1"/>
          </p:nvPr>
        </p:nvSpPr>
        <p:spPr>
          <a:xfrm>
            <a:off x="1009442" y="5085184"/>
            <a:ext cx="7117180" cy="1080120"/>
          </a:xfrm>
        </p:spPr>
        <p:txBody>
          <a:bodyPr>
            <a:normAutofit/>
          </a:bodyPr>
          <a:lstStyle/>
          <a:p>
            <a:pPr algn="ctr"/>
            <a:r>
              <a:rPr lang="mk-MK" sz="4000" dirty="0" smtClean="0">
                <a:latin typeface="Arial Black" panose="020B0A04020102020204" pitchFamily="34" charset="0"/>
              </a:rPr>
              <a:t>РИСТО КРЛЕ</a:t>
            </a:r>
            <a:endParaRPr lang="en-US" sz="4000" dirty="0">
              <a:latin typeface="Arial Black" panose="020B0A04020102020204" pitchFamily="34" charset="0"/>
            </a:endParaRPr>
          </a:p>
        </p:txBody>
      </p:sp>
      <p:sp>
        <p:nvSpPr>
          <p:cNvPr id="4" name="Title 1"/>
          <p:cNvSpPr txBox="1">
            <a:spLocks/>
          </p:cNvSpPr>
          <p:nvPr/>
        </p:nvSpPr>
        <p:spPr>
          <a:xfrm>
            <a:off x="1043608" y="908720"/>
            <a:ext cx="7117180" cy="3868661"/>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latin typeface="Arial Black" panose="020B0A040201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04664"/>
            <a:ext cx="6048672" cy="4453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2720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05003"/>
          </a:xfrm>
        </p:spPr>
        <p:txBody>
          <a:bodyPr/>
          <a:lstStyle/>
          <a:p>
            <a:pPr algn="ctr"/>
            <a:r>
              <a:rPr lang="mk-MK" sz="2400" b="1" dirty="0" smtClean="0">
                <a:latin typeface="Arial" panose="020B0604020202020204" pitchFamily="34" charset="0"/>
                <a:cs typeface="Arial" panose="020B0604020202020204" pitchFamily="34" charset="0"/>
              </a:rPr>
              <a:t>БИОГРАФИЈА и КНИЖЕВНА ДЕЈНОСТ</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09443" y="1268760"/>
            <a:ext cx="7125112" cy="4968552"/>
          </a:xfrm>
        </p:spPr>
        <p:txBody>
          <a:bodyPr>
            <a:normAutofit fontScale="25000" lnSpcReduction="20000"/>
          </a:bodyPr>
          <a:lstStyle/>
          <a:p>
            <a:pPr fontAlgn="base"/>
            <a:r>
              <a:rPr lang="ru-RU" sz="8000" dirty="0">
                <a:latin typeface="Times New Roman" panose="02020603050405020304" pitchFamily="18" charset="0"/>
                <a:cs typeface="Times New Roman" panose="02020603050405020304" pitchFamily="18" charset="0"/>
              </a:rPr>
              <a:t>Ристо Крле е роден во Струга 1900 година, во семејство на чевларски мајстор. </a:t>
            </a:r>
            <a:endParaRPr lang="ru-RU" sz="8000" dirty="0" smtClean="0">
              <a:latin typeface="Times New Roman" panose="02020603050405020304" pitchFamily="18" charset="0"/>
              <a:cs typeface="Times New Roman" panose="02020603050405020304" pitchFamily="18" charset="0"/>
            </a:endParaRPr>
          </a:p>
          <a:p>
            <a:pPr fontAlgn="base"/>
            <a:r>
              <a:rPr lang="ru-RU" sz="8000" dirty="0" smtClean="0">
                <a:latin typeface="Times New Roman" panose="02020603050405020304" pitchFamily="18" charset="0"/>
                <a:cs typeface="Times New Roman" panose="02020603050405020304" pitchFamily="18" charset="0"/>
              </a:rPr>
              <a:t>Завршил </a:t>
            </a:r>
            <a:r>
              <a:rPr lang="ru-RU" sz="8000" dirty="0">
                <a:latin typeface="Times New Roman" panose="02020603050405020304" pitchFamily="18" charset="0"/>
                <a:cs typeface="Times New Roman" panose="02020603050405020304" pitchFamily="18" charset="0"/>
              </a:rPr>
              <a:t>основно училиште и први клас гимназија до 1912, а втори клас се запишал дури четири години подоцна, под бугарска окупација. </a:t>
            </a:r>
            <a:endParaRPr lang="ru-RU" sz="8000" dirty="0" smtClean="0">
              <a:latin typeface="Times New Roman" panose="02020603050405020304" pitchFamily="18" charset="0"/>
              <a:cs typeface="Times New Roman" panose="02020603050405020304" pitchFamily="18" charset="0"/>
            </a:endParaRPr>
          </a:p>
          <a:p>
            <a:pPr fontAlgn="base"/>
            <a:r>
              <a:rPr lang="ru-RU" sz="8000" dirty="0" smtClean="0">
                <a:latin typeface="Times New Roman" panose="02020603050405020304" pitchFamily="18" charset="0"/>
                <a:cs typeface="Times New Roman" panose="02020603050405020304" pitchFamily="18" charset="0"/>
              </a:rPr>
              <a:t>Рано </a:t>
            </a:r>
            <a:r>
              <a:rPr lang="ru-RU" sz="8000" dirty="0">
                <a:latin typeface="Times New Roman" panose="02020603050405020304" pitchFamily="18" charset="0"/>
                <a:cs typeface="Times New Roman" panose="02020603050405020304" pitchFamily="18" charset="0"/>
              </a:rPr>
              <a:t>останал без татко, па повторно бил </a:t>
            </a:r>
            <a:r>
              <a:rPr lang="ru-RU" sz="8000" dirty="0" smtClean="0">
                <a:latin typeface="Times New Roman" panose="02020603050405020304" pitchFamily="18" charset="0"/>
                <a:cs typeface="Times New Roman" panose="02020603050405020304" pitchFamily="18" charset="0"/>
              </a:rPr>
              <a:t>принуден да </a:t>
            </a:r>
            <a:r>
              <a:rPr lang="ru-RU" sz="8000" dirty="0">
                <a:latin typeface="Times New Roman" panose="02020603050405020304" pitchFamily="18" charset="0"/>
                <a:cs typeface="Times New Roman" panose="02020603050405020304" pitchFamily="18" charset="0"/>
              </a:rPr>
              <a:t>го напушти школувањето и да работи.</a:t>
            </a:r>
          </a:p>
          <a:p>
            <a:pPr fontAlgn="base"/>
            <a:r>
              <a:rPr lang="ru-RU" sz="8000" dirty="0">
                <a:latin typeface="Times New Roman" panose="02020603050405020304" pitchFamily="18" charset="0"/>
                <a:cs typeface="Times New Roman" panose="02020603050405020304" pitchFamily="18" charset="0"/>
              </a:rPr>
              <a:t>Од 1920 до 1924 активно учествува во аматерската театарска група „</a:t>
            </a:r>
            <a:r>
              <a:rPr lang="ru-RU" sz="8000" b="1" dirty="0">
                <a:latin typeface="Times New Roman" panose="02020603050405020304" pitchFamily="18" charset="0"/>
                <a:cs typeface="Times New Roman" panose="02020603050405020304" pitchFamily="18" charset="0"/>
              </a:rPr>
              <a:t>Црн Дрим</a:t>
            </a:r>
            <a:r>
              <a:rPr lang="ru-RU" sz="8000" dirty="0">
                <a:latin typeface="Times New Roman" panose="02020603050405020304" pitchFamily="18" charset="0"/>
                <a:cs typeface="Times New Roman" panose="02020603050405020304" pitchFamily="18" charset="0"/>
              </a:rPr>
              <a:t>“. </a:t>
            </a:r>
            <a:endParaRPr lang="ru-RU" sz="8000" dirty="0" smtClean="0">
              <a:latin typeface="Times New Roman" panose="02020603050405020304" pitchFamily="18" charset="0"/>
              <a:cs typeface="Times New Roman" panose="02020603050405020304" pitchFamily="18" charset="0"/>
            </a:endParaRPr>
          </a:p>
          <a:p>
            <a:pPr fontAlgn="base"/>
            <a:r>
              <a:rPr lang="ru-RU" sz="8000" dirty="0" smtClean="0">
                <a:latin typeface="Times New Roman" panose="02020603050405020304" pitchFamily="18" charset="0"/>
                <a:cs typeface="Times New Roman" panose="02020603050405020304" pitchFamily="18" charset="0"/>
              </a:rPr>
              <a:t>Следната </a:t>
            </a:r>
            <a:r>
              <a:rPr lang="ru-RU" sz="8000" dirty="0">
                <a:latin typeface="Times New Roman" panose="02020603050405020304" pitchFamily="18" charset="0"/>
                <a:cs typeface="Times New Roman" panose="02020603050405020304" pitchFamily="18" charset="0"/>
              </a:rPr>
              <a:t>1925 година заминува во Подградец, Албанија, каде работел како чевлар. Тогаш ја слушнал приказната која ќе го опседне и за која ќе се обидува да пишува десетина години. Во неговата чевларска работилница дошол селанец да бара евтини  чевли за мртовец. Ја раскажал трагичната приказна дека синот кога по 20 години печалба се вратил од Америка домашните не го препознале и го убиле.</a:t>
            </a:r>
            <a:br>
              <a:rPr lang="ru-RU" sz="8000" dirty="0">
                <a:latin typeface="Times New Roman" panose="02020603050405020304" pitchFamily="18" charset="0"/>
                <a:cs typeface="Times New Roman" panose="02020603050405020304" pitchFamily="18" charset="0"/>
              </a:rPr>
            </a:br>
            <a:endParaRPr lang="ru-RU" sz="8000" dirty="0" smtClean="0">
              <a:latin typeface="Times New Roman" panose="02020603050405020304" pitchFamily="18" charset="0"/>
              <a:cs typeface="Times New Roman" panose="02020603050405020304" pitchFamily="18" charset="0"/>
            </a:endParaRPr>
          </a:p>
          <a:p>
            <a:pPr marL="0" indent="0" fontAlgn="base">
              <a:buNone/>
            </a:pPr>
            <a:endParaRPr lang="ru-RU" sz="2900" b="1" dirty="0">
              <a:latin typeface="Arial" panose="020B0604020202020204" pitchFamily="34" charset="0"/>
              <a:cs typeface="Arial" panose="020B0604020202020204" pitchFamily="34" charset="0"/>
            </a:endParaRPr>
          </a:p>
          <a:p>
            <a:pPr marL="0" indent="0">
              <a:buNone/>
            </a:pPr>
            <a:r>
              <a:rPr lang="ru-RU" dirty="0"/>
              <a:t/>
            </a:r>
            <a:br>
              <a:rPr lang="ru-RU" dirty="0"/>
            </a:br>
            <a:endParaRPr lang="en-US" dirty="0"/>
          </a:p>
        </p:txBody>
      </p:sp>
    </p:spTree>
    <p:extLst>
      <p:ext uri="{BB962C8B-B14F-4D97-AF65-F5344CB8AC3E}">
        <p14:creationId xmlns:p14="http://schemas.microsoft.com/office/powerpoint/2010/main" val="1683843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232996"/>
          </a:xfrm>
        </p:spPr>
        <p:txBody>
          <a:bodyPr/>
          <a:lstStyle/>
          <a:p>
            <a:endParaRPr lang="en-US" dirty="0"/>
          </a:p>
        </p:txBody>
      </p:sp>
      <p:sp>
        <p:nvSpPr>
          <p:cNvPr id="3" name="Content Placeholder 2"/>
          <p:cNvSpPr>
            <a:spLocks noGrp="1"/>
          </p:cNvSpPr>
          <p:nvPr>
            <p:ph idx="1"/>
          </p:nvPr>
        </p:nvSpPr>
        <p:spPr>
          <a:xfrm>
            <a:off x="1009443" y="692697"/>
            <a:ext cx="7125112" cy="5166102"/>
          </a:xfrm>
        </p:spPr>
        <p:txBody>
          <a:bodyPr>
            <a:normAutofit fontScale="92500"/>
          </a:bodyPr>
          <a:lstStyle/>
          <a:p>
            <a:pPr fontAlgn="base"/>
            <a:r>
              <a:rPr lang="ru-RU" sz="2400" dirty="0" smtClean="0">
                <a:latin typeface="Times New Roman" panose="02020603050405020304" pitchFamily="18" charset="0"/>
                <a:cs typeface="Times New Roman" panose="02020603050405020304" pitchFamily="18" charset="0"/>
              </a:rPr>
              <a:t>Без </a:t>
            </a:r>
            <a:r>
              <a:rPr lang="ru-RU" sz="2400" dirty="0">
                <a:latin typeface="Times New Roman" panose="02020603050405020304" pitchFamily="18" charset="0"/>
                <a:cs typeface="Times New Roman" panose="02020603050405020304" pitchFamily="18" charset="0"/>
              </a:rPr>
              <a:t>искуство, но постојано прогонуван од случката, на крајот ја напишал пиесата во еден здив. </a:t>
            </a:r>
            <a:endParaRPr lang="ru-RU" sz="2400" dirty="0" smtClean="0">
              <a:latin typeface="Times New Roman" panose="02020603050405020304" pitchFamily="18" charset="0"/>
              <a:cs typeface="Times New Roman" panose="02020603050405020304" pitchFamily="18" charset="0"/>
            </a:endParaRPr>
          </a:p>
          <a:p>
            <a:pPr fontAlgn="base"/>
            <a:r>
              <a:rPr lang="ru-RU" sz="2400" dirty="0" smtClean="0">
                <a:latin typeface="Times New Roman" panose="02020603050405020304" pitchFamily="18" charset="0"/>
                <a:cs typeface="Times New Roman" panose="02020603050405020304" pitchFamily="18" charset="0"/>
              </a:rPr>
              <a:t>Тоа </a:t>
            </a:r>
            <a:r>
              <a:rPr lang="ru-RU" sz="2400" dirty="0">
                <a:latin typeface="Times New Roman" panose="02020603050405020304" pitchFamily="18" charset="0"/>
                <a:cs typeface="Times New Roman" panose="02020603050405020304" pitchFamily="18" charset="0"/>
              </a:rPr>
              <a:t>било 1937 година, кога Крле ја напишал својата неповторлива „Парите се отепувачка“. Скопскиот театар ја прифатил и премиерата се одржала на 27.12.1938 година</a:t>
            </a:r>
            <a:r>
              <a:rPr lang="ru-RU" sz="2400" dirty="0" smtClean="0">
                <a:latin typeface="Times New Roman" panose="02020603050405020304" pitchFamily="18" charset="0"/>
                <a:cs typeface="Times New Roman" panose="02020603050405020304" pitchFamily="18" charset="0"/>
              </a:rPr>
              <a:t>.</a:t>
            </a:r>
          </a:p>
          <a:p>
            <a:pPr fontAlgn="base"/>
            <a:r>
              <a:rPr lang="ru-RU" sz="2400" dirty="0" smtClean="0">
                <a:latin typeface="Times New Roman" panose="02020603050405020304" pitchFamily="18" charset="0"/>
                <a:cs typeface="Times New Roman" panose="02020603050405020304" pitchFamily="18" charset="0"/>
              </a:rPr>
              <a:t>Тој </a:t>
            </a:r>
            <a:r>
              <a:rPr lang="ru-RU" sz="2400" dirty="0">
                <a:latin typeface="Times New Roman" panose="02020603050405020304" pitchFamily="18" charset="0"/>
                <a:cs typeface="Times New Roman" panose="02020603050405020304" pitchFamily="18" charset="0"/>
              </a:rPr>
              <a:t>ги напишал и драмите: „Антица“, „Милиони маченици“, „Гроф Миливој“, „Велик ден“. До крајот на животот ја пишувал својата „Автобиографија“. </a:t>
            </a:r>
            <a:endParaRPr lang="ru-RU" sz="2400" dirty="0" smtClean="0">
              <a:latin typeface="Times New Roman" panose="02020603050405020304" pitchFamily="18" charset="0"/>
              <a:cs typeface="Times New Roman" panose="02020603050405020304" pitchFamily="18" charset="0"/>
            </a:endParaRPr>
          </a:p>
          <a:p>
            <a:pPr fontAlgn="base"/>
            <a:r>
              <a:rPr lang="ru-RU" sz="2400" dirty="0" smtClean="0">
                <a:latin typeface="Times New Roman" panose="02020603050405020304" pitchFamily="18" charset="0"/>
                <a:cs typeface="Times New Roman" panose="02020603050405020304" pitchFamily="18" charset="0"/>
              </a:rPr>
              <a:t>По </a:t>
            </a:r>
            <a:r>
              <a:rPr lang="ru-RU" sz="2400" dirty="0">
                <a:latin typeface="Times New Roman" panose="02020603050405020304" pitchFamily="18" charset="0"/>
                <a:cs typeface="Times New Roman" panose="02020603050405020304" pitchFamily="18" charset="0"/>
              </a:rPr>
              <a:t>Втората светска војна работел и живеел во Скопје.</a:t>
            </a:r>
          </a:p>
          <a:p>
            <a:pPr fontAlgn="base"/>
            <a:r>
              <a:rPr lang="ru-RU" sz="2400" dirty="0">
                <a:latin typeface="Times New Roman" panose="02020603050405020304" pitchFamily="18" charset="0"/>
                <a:cs typeface="Times New Roman" panose="02020603050405020304" pitchFamily="18" charset="0"/>
              </a:rPr>
              <a:t>Добитник е на награда за животно дело.</a:t>
            </a:r>
          </a:p>
          <a:p>
            <a:endParaRPr lang="en-US" dirty="0"/>
          </a:p>
        </p:txBody>
      </p:sp>
    </p:spTree>
    <p:extLst>
      <p:ext uri="{BB962C8B-B14F-4D97-AF65-F5344CB8AC3E}">
        <p14:creationId xmlns:p14="http://schemas.microsoft.com/office/powerpoint/2010/main" val="4264049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232996"/>
          </a:xfrm>
        </p:spPr>
        <p:txBody>
          <a:bodyPr/>
          <a:lstStyle/>
          <a:p>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412777"/>
            <a:ext cx="7125112" cy="4446022"/>
          </a:xfrm>
        </p:spPr>
        <p:txBody>
          <a:bodyPr>
            <a:normAutofit/>
          </a:bodyPr>
          <a:lstStyle/>
          <a:p>
            <a:pPr marL="0" indent="0" algn="ctr">
              <a:buNone/>
            </a:pPr>
            <a:r>
              <a:rPr lang="mk-MK"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ИНТЕРПРЕТАЦИЈА НА ТРАГЕДИЈАТА</a:t>
            </a:r>
          </a:p>
          <a:p>
            <a:pPr marL="0" indent="0" algn="ctr">
              <a:buNone/>
            </a:pPr>
            <a:r>
              <a:rPr lang="mk-MK" sz="40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ПАРИТЕ СЕ ОТЕПУВАЧКА</a:t>
            </a:r>
          </a:p>
          <a:p>
            <a:pPr marL="0" indent="0">
              <a:buNone/>
            </a:pP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18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sz="4000" kern="10" spc="-200" dirty="0">
                <a:ln w="12700">
                  <a:solidFill>
                    <a:srgbClr val="000099"/>
                  </a:solidFill>
                  <a:round/>
                  <a:headEnd type="none" w="sm" len="sm"/>
                  <a:tailEnd type="none" w="sm" len="sm"/>
                </a:ln>
                <a:solidFill>
                  <a:srgbClr val="33CCFF"/>
                </a:solidFill>
                <a:effectLst>
                  <a:outerShdw dist="125724" dir="18900000" algn="ctr" rotWithShape="0">
                    <a:srgbClr val="000099"/>
                  </a:outerShdw>
                </a:effectLst>
                <a:latin typeface="Times New Roman" panose="02020603050405020304" pitchFamily="18" charset="0"/>
                <a:cs typeface="Times New Roman" panose="02020603050405020304" pitchFamily="18" charset="0"/>
              </a:rPr>
              <a:t>СФАЌАЊЕ НА ЗНАЧЕЊЕТО</a:t>
            </a:r>
            <a:r>
              <a:rPr lang="en-US" kern="10" spc="-200" dirty="0">
                <a:ln w="12700">
                  <a:solidFill>
                    <a:srgbClr val="000099"/>
                  </a:solidFill>
                  <a:round/>
                  <a:headEnd type="none" w="sm" len="sm"/>
                  <a:tailEnd type="none" w="sm" len="sm"/>
                </a:ln>
                <a:solidFill>
                  <a:srgbClr val="33CCFF"/>
                </a:solidFill>
                <a:effectLst>
                  <a:outerShdw dist="125724" dir="18900000" algn="ctr" rotWithShape="0">
                    <a:srgbClr val="000099"/>
                  </a:outerShdw>
                </a:effectLst>
                <a:latin typeface="MAC C Swiss"/>
              </a:rPr>
              <a:t/>
            </a:r>
            <a:br>
              <a:rPr lang="en-US" kern="10" spc="-200" dirty="0">
                <a:ln w="12700">
                  <a:solidFill>
                    <a:srgbClr val="000099"/>
                  </a:solidFill>
                  <a:round/>
                  <a:headEnd type="none" w="sm" len="sm"/>
                  <a:tailEnd type="none" w="sm" len="sm"/>
                </a:ln>
                <a:solidFill>
                  <a:srgbClr val="33CCFF"/>
                </a:solidFill>
                <a:effectLst>
                  <a:outerShdw dist="125724" dir="18900000" algn="ctr" rotWithShape="0">
                    <a:srgbClr val="000099"/>
                  </a:outerShdw>
                </a:effectLst>
                <a:latin typeface="MAC C Swiss"/>
              </a:rPr>
            </a:br>
            <a:endParaRPr lang="en-US" dirty="0"/>
          </a:p>
        </p:txBody>
      </p:sp>
      <p:sp>
        <p:nvSpPr>
          <p:cNvPr id="3" name="Content Placeholder 2"/>
          <p:cNvSpPr>
            <a:spLocks noGrp="1"/>
          </p:cNvSpPr>
          <p:nvPr>
            <p:ph idx="1"/>
          </p:nvPr>
        </p:nvSpPr>
        <p:spPr>
          <a:xfrm>
            <a:off x="1009443" y="1412776"/>
            <a:ext cx="7125112" cy="4446023"/>
          </a:xfrm>
        </p:spPr>
        <p:txBody>
          <a:bodyPr>
            <a:normAutofit/>
          </a:bodyPr>
          <a:lstStyle/>
          <a:p>
            <a:pPr marL="0" indent="0" algn="ctr">
              <a:buNone/>
            </a:pPr>
            <a:r>
              <a:rPr lang="mk-MK" sz="8000" b="1" kern="10" dirty="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ТЕХНИКА: ТАБЕЛА НА ПОИМИ</a:t>
            </a:r>
            <a:endParaRPr lang="en-US" sz="8000" b="1" kern="10" dirty="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endParaRPr>
          </a:p>
          <a:p>
            <a:pPr algn="ct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311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2555775" y="404813"/>
            <a:ext cx="5798515" cy="949325"/>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en-US" altLang="en-US" sz="2800" dirty="0">
                <a:latin typeface="MakBodoni-Poster" pitchFamily="2" charset="0"/>
              </a:rPr>
              <a:t>    </a:t>
            </a:r>
            <a:r>
              <a:rPr lang="mk-MK" altLang="en-US" sz="2800" b="1" dirty="0">
                <a:latin typeface="MakBodoni-Poster" pitchFamily="2" charset="0"/>
              </a:rPr>
              <a:t>ПРОСТОРОТ ВО ДРАМАТА </a:t>
            </a:r>
            <a:r>
              <a:rPr lang="mk-MK" altLang="en-US" sz="2800" b="1" i="1" dirty="0" smtClean="0">
                <a:latin typeface="MakBodoni-Poster" pitchFamily="2" charset="0"/>
              </a:rPr>
              <a:t>ПАРИТЕ СЕ ОТЕПУВАЧКА</a:t>
            </a:r>
            <a:endParaRPr lang="en-US" altLang="en-US" sz="2800" b="1" dirty="0">
              <a:latin typeface="MAC C Swiss" pitchFamily="34" charset="0"/>
            </a:endParaRPr>
          </a:p>
        </p:txBody>
      </p:sp>
      <p:sp>
        <p:nvSpPr>
          <p:cNvPr id="10243" name="Rectangle 6"/>
          <p:cNvSpPr>
            <a:spLocks noChangeArrowheads="1"/>
          </p:cNvSpPr>
          <p:nvPr/>
        </p:nvSpPr>
        <p:spPr bwMode="auto">
          <a:xfrm>
            <a:off x="2555775" y="1354138"/>
            <a:ext cx="1728887" cy="855662"/>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a:latin typeface="MAC C Swiss" pitchFamily="34" charset="0"/>
              </a:rPr>
              <a:t>ПРВ</a:t>
            </a:r>
          </a:p>
          <a:p>
            <a:pPr algn="ctr" eaLnBrk="1" hangingPunct="1">
              <a:buFontTx/>
              <a:buNone/>
            </a:pPr>
            <a:r>
              <a:rPr lang="mk-MK" altLang="en-US" sz="1400" b="1">
                <a:latin typeface="MAC C Swiss" pitchFamily="34" charset="0"/>
              </a:rPr>
              <a:t>ЧИН</a:t>
            </a:r>
            <a:endParaRPr lang="en-US" altLang="en-US" sz="1400" b="1">
              <a:latin typeface="MAC C Swiss" pitchFamily="34" charset="0"/>
            </a:endParaRPr>
          </a:p>
        </p:txBody>
      </p:sp>
      <p:sp>
        <p:nvSpPr>
          <p:cNvPr id="10244" name="Rectangle 8"/>
          <p:cNvSpPr>
            <a:spLocks noChangeArrowheads="1"/>
          </p:cNvSpPr>
          <p:nvPr/>
        </p:nvSpPr>
        <p:spPr bwMode="auto">
          <a:xfrm>
            <a:off x="4284663" y="1341438"/>
            <a:ext cx="1308100" cy="868362"/>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a:latin typeface="MAC C Swiss" pitchFamily="34" charset="0"/>
              </a:rPr>
              <a:t>ВТОРИ</a:t>
            </a:r>
          </a:p>
          <a:p>
            <a:pPr algn="ctr" eaLnBrk="1" hangingPunct="1">
              <a:buFontTx/>
              <a:buNone/>
            </a:pPr>
            <a:r>
              <a:rPr lang="mk-MK" altLang="en-US" sz="1400" b="1">
                <a:latin typeface="MAC C Swiss" pitchFamily="34" charset="0"/>
              </a:rPr>
              <a:t>ЧИН</a:t>
            </a:r>
            <a:endParaRPr lang="en-US" altLang="en-US" sz="1400" b="1">
              <a:latin typeface="MAC C Swiss" pitchFamily="34" charset="0"/>
            </a:endParaRPr>
          </a:p>
        </p:txBody>
      </p:sp>
      <p:sp>
        <p:nvSpPr>
          <p:cNvPr id="10245" name="Rectangle 9"/>
          <p:cNvSpPr>
            <a:spLocks noChangeArrowheads="1"/>
          </p:cNvSpPr>
          <p:nvPr/>
        </p:nvSpPr>
        <p:spPr bwMode="auto">
          <a:xfrm>
            <a:off x="5613400" y="1341438"/>
            <a:ext cx="1308100" cy="868362"/>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a:latin typeface="MAC C Swiss" pitchFamily="34" charset="0"/>
              </a:rPr>
              <a:t>ТРЕТИ</a:t>
            </a:r>
          </a:p>
          <a:p>
            <a:pPr algn="ctr" eaLnBrk="1" hangingPunct="1">
              <a:buFontTx/>
              <a:buNone/>
            </a:pPr>
            <a:r>
              <a:rPr lang="mk-MK" altLang="en-US" sz="1400" b="1">
                <a:latin typeface="MAC C Swiss" pitchFamily="34" charset="0"/>
              </a:rPr>
              <a:t>ЧИН</a:t>
            </a:r>
          </a:p>
          <a:p>
            <a:pPr algn="ctr" eaLnBrk="1" hangingPunct="1">
              <a:buFontTx/>
              <a:buNone/>
            </a:pPr>
            <a:endParaRPr lang="en-US" altLang="en-US" sz="1400" b="1">
              <a:latin typeface="MAC C Swiss" pitchFamily="34" charset="0"/>
            </a:endParaRPr>
          </a:p>
        </p:txBody>
      </p:sp>
      <p:sp>
        <p:nvSpPr>
          <p:cNvPr id="10246" name="Rectangle 10"/>
          <p:cNvSpPr>
            <a:spLocks noChangeArrowheads="1"/>
          </p:cNvSpPr>
          <p:nvPr/>
        </p:nvSpPr>
        <p:spPr bwMode="auto">
          <a:xfrm>
            <a:off x="6921499" y="1341438"/>
            <a:ext cx="1432791" cy="868362"/>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dirty="0">
                <a:latin typeface="MAC C Swiss" pitchFamily="34" charset="0"/>
              </a:rPr>
              <a:t>ЧЕТВРТИ</a:t>
            </a:r>
          </a:p>
          <a:p>
            <a:pPr algn="ctr" eaLnBrk="1" hangingPunct="1">
              <a:buFontTx/>
              <a:buNone/>
            </a:pPr>
            <a:r>
              <a:rPr lang="mk-MK" altLang="en-US" sz="1400" b="1" dirty="0" smtClean="0">
                <a:latin typeface="MAC C Swiss" pitchFamily="34" charset="0"/>
              </a:rPr>
              <a:t>ЧИН И ПЕТТИ ЧИН</a:t>
            </a:r>
            <a:endParaRPr lang="en-US" altLang="en-US" sz="1400" b="1" dirty="0">
              <a:latin typeface="MAC C Swiss" pitchFamily="34" charset="0"/>
            </a:endParaRPr>
          </a:p>
        </p:txBody>
      </p:sp>
      <p:sp>
        <p:nvSpPr>
          <p:cNvPr id="10247" name="Rectangle 12"/>
          <p:cNvSpPr>
            <a:spLocks noChangeArrowheads="1"/>
          </p:cNvSpPr>
          <p:nvPr/>
        </p:nvSpPr>
        <p:spPr bwMode="auto">
          <a:xfrm>
            <a:off x="2555775" y="2205038"/>
            <a:ext cx="1728887" cy="463218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en-US" altLang="en-US" sz="900" dirty="0" smtClean="0">
                <a:latin typeface="MAC C Swiss" pitchFamily="34" charset="0"/>
              </a:rPr>
              <a:t>-</a:t>
            </a:r>
            <a:r>
              <a:rPr lang="mk-MK" altLang="en-US" sz="1800" b="1" dirty="0" smtClean="0">
                <a:latin typeface="Times New Roman" panose="02020603050405020304" pitchFamily="18" charset="0"/>
                <a:cs typeface="Times New Roman" panose="02020603050405020304" pitchFamily="18" charset="0"/>
              </a:rPr>
              <a:t>КУЌАТА НА МИТРЕ, СЕЛСКА СИРОМАШНА СОБА СО ДЕТАЛЕН ОПИС</a:t>
            </a:r>
          </a:p>
          <a:p>
            <a:pPr eaLnBrk="1" hangingPunct="1">
              <a:buFontTx/>
              <a:buNone/>
            </a:pPr>
            <a:endParaRPr lang="mk-MK" altLang="en-US" sz="1600" b="1" dirty="0" smtClean="0">
              <a:latin typeface="Times New Roman" panose="02020603050405020304" pitchFamily="18" charset="0"/>
              <a:cs typeface="Times New Roman" panose="02020603050405020304" pitchFamily="18" charset="0"/>
            </a:endParaRPr>
          </a:p>
          <a:p>
            <a:pPr eaLnBrk="1" hangingPunct="1">
              <a:buFontTx/>
              <a:buNone/>
            </a:pPr>
            <a:r>
              <a:rPr lang="mk-MK" altLang="en-US" sz="1800" b="1" dirty="0" smtClean="0">
                <a:latin typeface="Times New Roman" panose="02020603050405020304" pitchFamily="18" charset="0"/>
                <a:cs typeface="Times New Roman" panose="02020603050405020304" pitchFamily="18" charset="0"/>
              </a:rPr>
              <a:t>ЗАТВОРЕН </a:t>
            </a:r>
            <a:r>
              <a:rPr lang="mk-MK" altLang="en-US" sz="1800" b="1" dirty="0" smtClean="0">
                <a:latin typeface="Times New Roman" panose="02020603050405020304" pitchFamily="18" charset="0"/>
                <a:cs typeface="Times New Roman" panose="02020603050405020304" pitchFamily="18" charset="0"/>
              </a:rPr>
              <a:t>ПРОСТОР</a:t>
            </a:r>
            <a:r>
              <a:rPr lang="mk-MK" altLang="en-US" sz="1800" dirty="0" smtClean="0">
                <a:latin typeface="MAC C Swiss" pitchFamily="34" charset="0"/>
              </a:rPr>
              <a:t> </a:t>
            </a:r>
            <a:endParaRPr lang="mk-MK" altLang="en-US" sz="1800" dirty="0">
              <a:latin typeface="MAC C Swiss" pitchFamily="34" charset="0"/>
            </a:endParaRPr>
          </a:p>
        </p:txBody>
      </p:sp>
      <p:sp>
        <p:nvSpPr>
          <p:cNvPr id="10248" name="Rectangle 14"/>
          <p:cNvSpPr>
            <a:spLocks noChangeArrowheads="1"/>
          </p:cNvSpPr>
          <p:nvPr/>
        </p:nvSpPr>
        <p:spPr bwMode="auto">
          <a:xfrm>
            <a:off x="4284662" y="2197100"/>
            <a:ext cx="1511474" cy="4640118"/>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None/>
            </a:pPr>
            <a:r>
              <a:rPr lang="mk-MK" altLang="en-US" sz="1400" b="1" dirty="0" smtClean="0">
                <a:latin typeface="Times New Roman" panose="02020603050405020304" pitchFamily="18" charset="0"/>
                <a:cs typeface="Times New Roman" panose="02020603050405020304" pitchFamily="18" charset="0"/>
              </a:rPr>
              <a:t>СОБАТА ОД ПРВИОТ ЧИН, СО ИСКЛУ- ЧОК </a:t>
            </a:r>
            <a:r>
              <a:rPr lang="mk-MK" altLang="en-US" sz="1400" b="1" dirty="0" smtClean="0">
                <a:latin typeface="Times New Roman" panose="02020603050405020304" pitchFamily="18" charset="0"/>
                <a:cs typeface="Times New Roman" panose="02020603050405020304" pitchFamily="18" charset="0"/>
              </a:rPr>
              <a:t>ШТО</a:t>
            </a:r>
            <a:r>
              <a:rPr lang="en-US" altLang="en-US" sz="1400" b="1" dirty="0" smtClean="0">
                <a:latin typeface="Times New Roman" panose="02020603050405020304" pitchFamily="18" charset="0"/>
                <a:cs typeface="Times New Roman" panose="02020603050405020304" pitchFamily="18" charset="0"/>
              </a:rPr>
              <a:t> </a:t>
            </a:r>
            <a:r>
              <a:rPr lang="mk-MK" altLang="en-US" sz="1400" b="1" dirty="0" smtClean="0">
                <a:latin typeface="Times New Roman" panose="02020603050405020304" pitchFamily="18" charset="0"/>
                <a:cs typeface="Times New Roman" panose="02020603050405020304" pitchFamily="18" charset="0"/>
              </a:rPr>
              <a:t>СОФРАТА </a:t>
            </a:r>
            <a:r>
              <a:rPr lang="mk-MK" altLang="en-US" sz="1400" b="1" dirty="0" smtClean="0">
                <a:latin typeface="Times New Roman" panose="02020603050405020304" pitchFamily="18" charset="0"/>
                <a:cs typeface="Times New Roman" panose="02020603050405020304" pitchFamily="18" charset="0"/>
              </a:rPr>
              <a:t>Е ДИГНАТА, СИТЕ СЕ ОКОЛУ ОГНИШТЕТО</a:t>
            </a:r>
          </a:p>
          <a:p>
            <a:pPr marL="285750" indent="-285750" eaLnBrk="1" hangingPunct="1">
              <a:buFontTx/>
              <a:buChar char="-"/>
            </a:pPr>
            <a:endParaRPr lang="mk-MK" altLang="en-US" sz="1400" b="1" dirty="0">
              <a:latin typeface="Times New Roman" panose="02020603050405020304" pitchFamily="18" charset="0"/>
              <a:cs typeface="Times New Roman" panose="02020603050405020304" pitchFamily="18" charset="0"/>
            </a:endParaRPr>
          </a:p>
          <a:p>
            <a:pPr eaLnBrk="1" hangingPunct="1">
              <a:buNone/>
            </a:pPr>
            <a:r>
              <a:rPr lang="mk-MK" altLang="en-US" sz="1400" b="1" dirty="0" smtClean="0">
                <a:latin typeface="Times New Roman" panose="02020603050405020304" pitchFamily="18" charset="0"/>
                <a:cs typeface="Times New Roman" panose="02020603050405020304" pitchFamily="18" charset="0"/>
              </a:rPr>
              <a:t>ЗАТВОРЕН </a:t>
            </a:r>
            <a:r>
              <a:rPr lang="mk-MK" altLang="en-US" sz="1400" b="1" dirty="0" smtClean="0">
                <a:latin typeface="Times New Roman" panose="02020603050405020304" pitchFamily="18" charset="0"/>
                <a:cs typeface="Times New Roman" panose="02020603050405020304" pitchFamily="18" charset="0"/>
              </a:rPr>
              <a:t>ПРОСТОР</a:t>
            </a:r>
            <a:endParaRPr lang="mk-MK" altLang="en-US" sz="1400" b="1" dirty="0">
              <a:latin typeface="Times New Roman" panose="02020603050405020304" pitchFamily="18" charset="0"/>
              <a:cs typeface="Times New Roman" panose="02020603050405020304" pitchFamily="18" charset="0"/>
            </a:endParaRPr>
          </a:p>
        </p:txBody>
      </p:sp>
      <p:sp>
        <p:nvSpPr>
          <p:cNvPr id="10249" name="Rectangle 15"/>
          <p:cNvSpPr>
            <a:spLocks noChangeArrowheads="1"/>
          </p:cNvSpPr>
          <p:nvPr/>
        </p:nvSpPr>
        <p:spPr bwMode="auto">
          <a:xfrm>
            <a:off x="5613400" y="2209800"/>
            <a:ext cx="1308100" cy="46482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None/>
            </a:pPr>
            <a:r>
              <a:rPr lang="mk-MK" altLang="en-US" sz="1600" b="1" dirty="0" smtClean="0">
                <a:latin typeface="Times New Roman" panose="02020603050405020304" pitchFamily="18" charset="0"/>
                <a:cs typeface="Times New Roman" panose="02020603050405020304" pitchFamily="18" charset="0"/>
              </a:rPr>
              <a:t>ВО КУЌА-ТА НА СОФРЕ, БОГАТА </a:t>
            </a:r>
            <a:r>
              <a:rPr lang="mk-MK" altLang="en-US" sz="1600" b="1" dirty="0" smtClean="0">
                <a:latin typeface="Times New Roman" panose="02020603050405020304" pitchFamily="18" charset="0"/>
                <a:cs typeface="Times New Roman" panose="02020603050405020304" pitchFamily="18" charset="0"/>
              </a:rPr>
              <a:t>СЕЛСКА </a:t>
            </a:r>
            <a:r>
              <a:rPr lang="mk-MK" altLang="en-US" sz="1600" b="1" dirty="0" smtClean="0">
                <a:latin typeface="Times New Roman" panose="02020603050405020304" pitchFamily="18" charset="0"/>
                <a:cs typeface="Times New Roman" panose="02020603050405020304" pitchFamily="18" charset="0"/>
              </a:rPr>
              <a:t>КУЌА</a:t>
            </a:r>
          </a:p>
          <a:p>
            <a:pPr eaLnBrk="1" hangingPunct="1">
              <a:buNone/>
            </a:pPr>
            <a:endParaRPr lang="en-US" altLang="en-US" sz="1600" b="1" dirty="0">
              <a:latin typeface="Times New Roman" panose="02020603050405020304" pitchFamily="18" charset="0"/>
              <a:cs typeface="Times New Roman" panose="02020603050405020304" pitchFamily="18" charset="0"/>
            </a:endParaRPr>
          </a:p>
          <a:p>
            <a:pPr eaLnBrk="1" hangingPunct="1">
              <a:buNone/>
            </a:pPr>
            <a:endParaRPr lang="en-US" altLang="en-US" sz="1600" b="1" dirty="0" smtClean="0">
              <a:latin typeface="Times New Roman" panose="02020603050405020304" pitchFamily="18" charset="0"/>
              <a:cs typeface="Times New Roman" panose="02020603050405020304" pitchFamily="18" charset="0"/>
            </a:endParaRPr>
          </a:p>
          <a:p>
            <a:pPr eaLnBrk="1" hangingPunct="1">
              <a:buNone/>
            </a:pPr>
            <a:r>
              <a:rPr lang="mk-MK" altLang="en-US" sz="1600" b="1" dirty="0" smtClean="0">
                <a:latin typeface="Times New Roman" panose="02020603050405020304" pitchFamily="18" charset="0"/>
                <a:cs typeface="Times New Roman" panose="02020603050405020304" pitchFamily="18" charset="0"/>
              </a:rPr>
              <a:t>ЗАТВОРЕН </a:t>
            </a:r>
            <a:r>
              <a:rPr lang="mk-MK" altLang="en-US" sz="1600" b="1" dirty="0" smtClean="0">
                <a:latin typeface="Times New Roman" panose="02020603050405020304" pitchFamily="18" charset="0"/>
                <a:cs typeface="Times New Roman" panose="02020603050405020304" pitchFamily="18" charset="0"/>
              </a:rPr>
              <a:t>ПРОСТОР</a:t>
            </a:r>
          </a:p>
          <a:p>
            <a:pPr marL="285750" indent="-285750" eaLnBrk="1" hangingPunct="1">
              <a:buFontTx/>
              <a:buChar char="-"/>
            </a:pPr>
            <a:endParaRPr lang="mk-MK" altLang="en-US" sz="1400" dirty="0">
              <a:latin typeface="MAC C Swiss" pitchFamily="34" charset="0"/>
            </a:endParaRPr>
          </a:p>
        </p:txBody>
      </p:sp>
      <p:sp>
        <p:nvSpPr>
          <p:cNvPr id="10250" name="Rectangle 16"/>
          <p:cNvSpPr>
            <a:spLocks noChangeArrowheads="1"/>
          </p:cNvSpPr>
          <p:nvPr/>
        </p:nvSpPr>
        <p:spPr bwMode="auto">
          <a:xfrm>
            <a:off x="6921500" y="2209800"/>
            <a:ext cx="1432790" cy="4627418"/>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600" dirty="0">
                <a:latin typeface="Times New Roman" panose="02020603050405020304" pitchFamily="18" charset="0"/>
                <a:cs typeface="Times New Roman" panose="02020603050405020304" pitchFamily="18" charset="0"/>
              </a:rPr>
              <a:t> </a:t>
            </a:r>
            <a:r>
              <a:rPr lang="mk-MK" altLang="en-US" sz="1600" b="1" dirty="0" smtClean="0">
                <a:latin typeface="Times New Roman" panose="02020603050405020304" pitchFamily="18" charset="0"/>
                <a:cs typeface="Times New Roman" panose="02020603050405020304" pitchFamily="18" charset="0"/>
              </a:rPr>
              <a:t>КУЌАТА НА МИТРЕ, СОБАТА Е ВО НОВО- ИЗГРАДЕНА КУЌА, ДОБРО ПОДРЕДЕ- НА И ДАВА ВПЕЧАТОК НА ИМОТНА КУЌА</a:t>
            </a:r>
          </a:p>
          <a:p>
            <a:pPr eaLnBrk="1" hangingPunct="1">
              <a:buFontTx/>
              <a:buNone/>
            </a:pPr>
            <a:r>
              <a:rPr lang="mk-MK" altLang="en-US" sz="1600" b="1" dirty="0" smtClean="0">
                <a:latin typeface="Times New Roman" panose="02020603050405020304" pitchFamily="18" charset="0"/>
                <a:cs typeface="Times New Roman" panose="02020603050405020304" pitchFamily="18" charset="0"/>
              </a:rPr>
              <a:t>- ЗАТВОРЕН ПРОСТОР</a:t>
            </a:r>
            <a:endParaRPr lang="mk-MK" altLang="en-US" sz="1600" dirty="0">
              <a:latin typeface="Times New Roman" panose="02020603050405020304" pitchFamily="18" charset="0"/>
              <a:cs typeface="Times New Roman" panose="02020603050405020304" pitchFamily="18" charset="0"/>
            </a:endParaRPr>
          </a:p>
        </p:txBody>
      </p:sp>
      <p:sp>
        <p:nvSpPr>
          <p:cNvPr id="10251" name="WordArt 20"/>
          <p:cNvSpPr>
            <a:spLocks noChangeArrowheads="1" noChangeShapeType="1" noTextEdit="1"/>
          </p:cNvSpPr>
          <p:nvPr/>
        </p:nvSpPr>
        <p:spPr bwMode="auto">
          <a:xfrm rot="5400000">
            <a:off x="-1343025" y="2216150"/>
            <a:ext cx="4702175" cy="1368425"/>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mk-MK" sz="3600" kern="10">
                <a:ln w="9525">
                  <a:round/>
                  <a:headEnd/>
                  <a:tailEnd/>
                </a:ln>
                <a:solidFill>
                  <a:srgbClr val="CC0000"/>
                </a:solidFill>
                <a:latin typeface="Arial"/>
                <a:cs typeface="Arial"/>
              </a:rPr>
              <a:t>МИКРОКОСМОС</a:t>
            </a:r>
            <a:endParaRPr lang="en-US" sz="3600" kern="10">
              <a:ln w="9525">
                <a:round/>
                <a:headEnd/>
                <a:tailEnd/>
              </a:ln>
              <a:solidFill>
                <a:srgbClr val="CC0000"/>
              </a:solidFill>
              <a:latin typeface="Arial"/>
              <a:cs typeface="Arial"/>
            </a:endParaRPr>
          </a:p>
        </p:txBody>
      </p:sp>
    </p:spTree>
    <p:extLst>
      <p:ext uri="{BB962C8B-B14F-4D97-AF65-F5344CB8AC3E}">
        <p14:creationId xmlns:p14="http://schemas.microsoft.com/office/powerpoint/2010/main" val="30669965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1333500"/>
            <a:ext cx="1371600" cy="8763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800" b="1" dirty="0" smtClean="0">
                <a:latin typeface="MAC C Swiss" pitchFamily="34" charset="0"/>
              </a:rPr>
              <a:t>ИСТОРИ-СКО</a:t>
            </a:r>
            <a:endParaRPr lang="mk-MK" altLang="en-US" sz="1800" b="1" dirty="0">
              <a:latin typeface="MAC C Swiss" pitchFamily="34" charset="0"/>
            </a:endParaRPr>
          </a:p>
          <a:p>
            <a:pPr eaLnBrk="1" hangingPunct="1">
              <a:buFontTx/>
              <a:buNone/>
            </a:pPr>
            <a:r>
              <a:rPr lang="mk-MK" altLang="en-US" sz="1800" b="1" dirty="0">
                <a:latin typeface="MAC C Swiss" pitchFamily="34" charset="0"/>
              </a:rPr>
              <a:t>ВРЕМЕ</a:t>
            </a:r>
            <a:endParaRPr lang="en-US" altLang="en-US" sz="1800" b="1" dirty="0">
              <a:latin typeface="MAC C Swiss" pitchFamily="34" charset="0"/>
            </a:endParaRPr>
          </a:p>
        </p:txBody>
      </p:sp>
      <p:sp>
        <p:nvSpPr>
          <p:cNvPr id="11267" name="Rectangle 3"/>
          <p:cNvSpPr>
            <a:spLocks noChangeArrowheads="1"/>
          </p:cNvSpPr>
          <p:nvPr/>
        </p:nvSpPr>
        <p:spPr bwMode="auto">
          <a:xfrm>
            <a:off x="1752600" y="404813"/>
            <a:ext cx="5195888" cy="949325"/>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en-US" altLang="en-US" sz="2800" dirty="0">
                <a:latin typeface="MakBodoni-Poster" pitchFamily="2" charset="0"/>
              </a:rPr>
              <a:t> </a:t>
            </a:r>
            <a:r>
              <a:rPr lang="mk-MK" altLang="en-US" sz="2800" b="1" dirty="0">
                <a:latin typeface="MAC C Swiss" pitchFamily="34" charset="0"/>
              </a:rPr>
              <a:t>ВРЕМЕТО ВО ДРАМАТА </a:t>
            </a:r>
            <a:r>
              <a:rPr lang="mk-MK" altLang="en-US" sz="2800" b="1" i="1" dirty="0" smtClean="0">
                <a:latin typeface="MAC C Swiss" pitchFamily="34" charset="0"/>
              </a:rPr>
              <a:t>ПАРИТЕ СЕ ОТЕПУВАЧКА</a:t>
            </a:r>
            <a:endParaRPr lang="en-US" altLang="en-US" sz="2800" b="1" dirty="0">
              <a:latin typeface="MAC C Swiss" pitchFamily="34" charset="0"/>
            </a:endParaRPr>
          </a:p>
        </p:txBody>
      </p:sp>
      <p:sp>
        <p:nvSpPr>
          <p:cNvPr id="11268" name="Rectangle 4"/>
          <p:cNvSpPr>
            <a:spLocks noChangeArrowheads="1"/>
          </p:cNvSpPr>
          <p:nvPr/>
        </p:nvSpPr>
        <p:spPr bwMode="auto">
          <a:xfrm>
            <a:off x="1763713" y="1341438"/>
            <a:ext cx="1244600" cy="8556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a:latin typeface="MAC C Swiss" pitchFamily="34" charset="0"/>
              </a:rPr>
              <a:t>ПРВ</a:t>
            </a:r>
          </a:p>
          <a:p>
            <a:pPr algn="ctr" eaLnBrk="1" hangingPunct="1">
              <a:buFontTx/>
              <a:buNone/>
            </a:pPr>
            <a:r>
              <a:rPr lang="mk-MK" altLang="en-US" sz="1400" b="1">
                <a:latin typeface="MAC C Swiss" pitchFamily="34" charset="0"/>
              </a:rPr>
              <a:t>ЧИН</a:t>
            </a:r>
            <a:endParaRPr lang="en-US" altLang="en-US" sz="1400" b="1">
              <a:latin typeface="MAC C Swiss" pitchFamily="34" charset="0"/>
            </a:endParaRPr>
          </a:p>
        </p:txBody>
      </p:sp>
      <p:sp>
        <p:nvSpPr>
          <p:cNvPr id="11269" name="Rectangle 5"/>
          <p:cNvSpPr>
            <a:spLocks noChangeArrowheads="1"/>
          </p:cNvSpPr>
          <p:nvPr/>
        </p:nvSpPr>
        <p:spPr bwMode="auto">
          <a:xfrm>
            <a:off x="2997200" y="1354138"/>
            <a:ext cx="1308100" cy="8556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a:latin typeface="MAC C Swiss" pitchFamily="34" charset="0"/>
              </a:rPr>
              <a:t>ВТОРИ </a:t>
            </a:r>
          </a:p>
          <a:p>
            <a:pPr algn="ctr" eaLnBrk="1" hangingPunct="1">
              <a:buFontTx/>
              <a:buNone/>
            </a:pPr>
            <a:r>
              <a:rPr lang="mk-MK" altLang="en-US" sz="1400" b="1">
                <a:latin typeface="MAC C Swiss" pitchFamily="34" charset="0"/>
              </a:rPr>
              <a:t>ЧИН</a:t>
            </a:r>
            <a:endParaRPr lang="en-US" altLang="en-US" sz="1400" b="1">
              <a:latin typeface="MAC C Swiss" pitchFamily="34" charset="0"/>
            </a:endParaRPr>
          </a:p>
        </p:txBody>
      </p:sp>
      <p:sp>
        <p:nvSpPr>
          <p:cNvPr id="11270" name="Rectangle 6"/>
          <p:cNvSpPr>
            <a:spLocks noChangeArrowheads="1"/>
          </p:cNvSpPr>
          <p:nvPr/>
        </p:nvSpPr>
        <p:spPr bwMode="auto">
          <a:xfrm>
            <a:off x="4305300" y="1354138"/>
            <a:ext cx="1308100" cy="8556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a:latin typeface="MAC C Swiss" pitchFamily="34" charset="0"/>
              </a:rPr>
              <a:t>ТРЕТИ</a:t>
            </a:r>
          </a:p>
          <a:p>
            <a:pPr algn="ctr" eaLnBrk="1" hangingPunct="1">
              <a:buFontTx/>
              <a:buNone/>
            </a:pPr>
            <a:r>
              <a:rPr lang="mk-MK" altLang="en-US" sz="1400" b="1">
                <a:latin typeface="MAC C Swiss" pitchFamily="34" charset="0"/>
              </a:rPr>
              <a:t>ЧИН</a:t>
            </a:r>
            <a:endParaRPr lang="en-US" altLang="en-US" sz="1400" b="1">
              <a:latin typeface="MAC C Swiss" pitchFamily="34" charset="0"/>
            </a:endParaRPr>
          </a:p>
        </p:txBody>
      </p:sp>
      <p:sp>
        <p:nvSpPr>
          <p:cNvPr id="11271" name="Rectangle 7"/>
          <p:cNvSpPr>
            <a:spLocks noChangeArrowheads="1"/>
          </p:cNvSpPr>
          <p:nvPr/>
        </p:nvSpPr>
        <p:spPr bwMode="auto">
          <a:xfrm>
            <a:off x="5613400" y="1354138"/>
            <a:ext cx="1308100" cy="8556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dirty="0">
                <a:latin typeface="MAC C Swiss" pitchFamily="34" charset="0"/>
              </a:rPr>
              <a:t>ЧЕТВРТИ</a:t>
            </a:r>
          </a:p>
          <a:p>
            <a:pPr algn="ctr" eaLnBrk="1" hangingPunct="1">
              <a:buFontTx/>
              <a:buNone/>
            </a:pPr>
            <a:r>
              <a:rPr lang="mk-MK" altLang="en-US" sz="1400" b="1" dirty="0">
                <a:latin typeface="MAC C Swiss" pitchFamily="34" charset="0"/>
              </a:rPr>
              <a:t>ЧИН</a:t>
            </a:r>
            <a:endParaRPr lang="en-US" altLang="en-US" sz="1400" b="1" dirty="0">
              <a:latin typeface="MAC C Swiss" pitchFamily="34" charset="0"/>
            </a:endParaRPr>
          </a:p>
        </p:txBody>
      </p:sp>
      <p:sp>
        <p:nvSpPr>
          <p:cNvPr id="11272" name="Rectangle 9"/>
          <p:cNvSpPr>
            <a:spLocks noChangeArrowheads="1"/>
          </p:cNvSpPr>
          <p:nvPr/>
        </p:nvSpPr>
        <p:spPr bwMode="auto">
          <a:xfrm>
            <a:off x="381000" y="2209800"/>
            <a:ext cx="1371600" cy="453156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endParaRPr lang="en-US" altLang="en-US" sz="2800" b="1" dirty="0">
              <a:latin typeface="MAC C Swiss" pitchFamily="34" charset="0"/>
            </a:endParaRPr>
          </a:p>
          <a:p>
            <a:pPr algn="ctr" eaLnBrk="1" hangingPunct="1">
              <a:buFontTx/>
              <a:buNone/>
            </a:pPr>
            <a:endParaRPr lang="en-US" altLang="en-US" sz="2800" b="1" dirty="0">
              <a:latin typeface="MAC C Swiss" pitchFamily="34" charset="0"/>
            </a:endParaRPr>
          </a:p>
          <a:p>
            <a:pPr algn="ctr" eaLnBrk="1" hangingPunct="1">
              <a:buFontTx/>
              <a:buNone/>
            </a:pPr>
            <a:r>
              <a:rPr lang="mk-MK" altLang="en-US" sz="1600" b="1" dirty="0" smtClean="0">
                <a:latin typeface="Times New Roman" panose="02020603050405020304" pitchFamily="18" charset="0"/>
                <a:cs typeface="Times New Roman" panose="02020603050405020304" pitchFamily="18" charset="0"/>
              </a:rPr>
              <a:t>СЕ СЛУЧУВА-ЛО, СЕ СЛУЧУВА И ЌЕ СЕ СЛУЧУВА НАСЕКАДЕ КАДЕ ШТО ПОСТОИ И ДУРИ ПОСТОИ КАПИТАЛИСТИЧКИ СТРОЈ</a:t>
            </a:r>
            <a:endParaRPr lang="en-US" altLang="en-US" sz="1600" b="1" dirty="0">
              <a:latin typeface="Times New Roman" panose="02020603050405020304" pitchFamily="18" charset="0"/>
              <a:cs typeface="Times New Roman" panose="02020603050405020304" pitchFamily="18" charset="0"/>
            </a:endParaRPr>
          </a:p>
        </p:txBody>
      </p:sp>
      <p:sp>
        <p:nvSpPr>
          <p:cNvPr id="11273" name="Rectangle 10"/>
          <p:cNvSpPr>
            <a:spLocks noChangeArrowheads="1"/>
          </p:cNvSpPr>
          <p:nvPr/>
        </p:nvSpPr>
        <p:spPr bwMode="auto">
          <a:xfrm>
            <a:off x="1752600" y="2209800"/>
            <a:ext cx="1244600" cy="453156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800" b="1" dirty="0" smtClean="0">
                <a:latin typeface="Times New Roman" panose="02020603050405020304" pitchFamily="18" charset="0"/>
                <a:cs typeface="Times New Roman" panose="02020603050405020304" pitchFamily="18" charset="0"/>
              </a:rPr>
              <a:t>ФИК-ЦИОНАЛНО </a:t>
            </a:r>
            <a:r>
              <a:rPr lang="mk-MK" altLang="en-US" sz="1800" b="1" dirty="0">
                <a:latin typeface="Times New Roman" panose="02020603050405020304" pitchFamily="18" charset="0"/>
                <a:cs typeface="Times New Roman" panose="02020603050405020304" pitchFamily="18" charset="0"/>
              </a:rPr>
              <a:t>БИТОВО ВРЕМЕ</a:t>
            </a:r>
          </a:p>
          <a:p>
            <a:pPr eaLnBrk="1" hangingPunct="1">
              <a:buFontTx/>
              <a:buNone/>
            </a:pPr>
            <a:r>
              <a:rPr lang="mk-MK" altLang="en-US" sz="1800" b="1" dirty="0">
                <a:latin typeface="Times New Roman" panose="02020603050405020304" pitchFamily="18" charset="0"/>
                <a:cs typeface="Times New Roman" panose="02020603050405020304" pitchFamily="18" charset="0"/>
              </a:rPr>
              <a:t>- </a:t>
            </a:r>
            <a:r>
              <a:rPr lang="mk-MK" altLang="en-US" sz="1800" b="1" dirty="0" smtClean="0">
                <a:latin typeface="Times New Roman" panose="02020603050405020304" pitchFamily="18" charset="0"/>
                <a:cs typeface="Times New Roman" panose="02020603050405020304" pitchFamily="18" charset="0"/>
              </a:rPr>
              <a:t>ЗОРА</a:t>
            </a:r>
            <a:endParaRPr lang="en-US" altLang="en-US" sz="1800" b="1" dirty="0">
              <a:latin typeface="Times New Roman" panose="02020603050405020304" pitchFamily="18" charset="0"/>
              <a:cs typeface="Times New Roman" panose="02020603050405020304" pitchFamily="18" charset="0"/>
            </a:endParaRPr>
          </a:p>
        </p:txBody>
      </p:sp>
      <p:sp>
        <p:nvSpPr>
          <p:cNvPr id="11274" name="Rectangle 11"/>
          <p:cNvSpPr>
            <a:spLocks noChangeArrowheads="1"/>
          </p:cNvSpPr>
          <p:nvPr/>
        </p:nvSpPr>
        <p:spPr bwMode="auto">
          <a:xfrm>
            <a:off x="2997200" y="2209799"/>
            <a:ext cx="1308100" cy="4481945"/>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800" b="1" dirty="0" smtClean="0">
                <a:latin typeface="Times New Roman" panose="02020603050405020304" pitchFamily="18" charset="0"/>
                <a:cs typeface="Times New Roman" panose="02020603050405020304" pitchFamily="18" charset="0"/>
              </a:rPr>
              <a:t>ФИК-ЦИОНАЛ </a:t>
            </a:r>
            <a:r>
              <a:rPr lang="mk-MK" altLang="en-US" sz="1800" b="1" dirty="0">
                <a:latin typeface="Times New Roman" panose="02020603050405020304" pitchFamily="18" charset="0"/>
                <a:cs typeface="Times New Roman" panose="02020603050405020304" pitchFamily="18" charset="0"/>
              </a:rPr>
              <a:t>НО БИТОВО ВРЕМЕ</a:t>
            </a:r>
          </a:p>
          <a:p>
            <a:pPr eaLnBrk="1" hangingPunct="1">
              <a:buFontTx/>
              <a:buNone/>
            </a:pPr>
            <a:r>
              <a:rPr lang="mk-MK" altLang="en-US" sz="1800" b="1" dirty="0" smtClean="0">
                <a:latin typeface="Times New Roman" panose="02020603050405020304" pitchFamily="18" charset="0"/>
                <a:cs typeface="Times New Roman" panose="02020603050405020304" pitchFamily="18" charset="0"/>
              </a:rPr>
              <a:t>-ДЕЊЕ</a:t>
            </a:r>
            <a:endParaRPr lang="en-US" altLang="en-US" sz="1800" b="1" dirty="0">
              <a:latin typeface="Times New Roman" panose="02020603050405020304" pitchFamily="18" charset="0"/>
              <a:cs typeface="Times New Roman" panose="02020603050405020304" pitchFamily="18" charset="0"/>
            </a:endParaRPr>
          </a:p>
        </p:txBody>
      </p:sp>
      <p:sp>
        <p:nvSpPr>
          <p:cNvPr id="11275" name="Rectangle 12"/>
          <p:cNvSpPr>
            <a:spLocks noChangeArrowheads="1"/>
          </p:cNvSpPr>
          <p:nvPr/>
        </p:nvSpPr>
        <p:spPr bwMode="auto">
          <a:xfrm>
            <a:off x="4305300" y="2209800"/>
            <a:ext cx="1308100" cy="44819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800" b="1" dirty="0" smtClean="0">
                <a:latin typeface="Times New Roman" panose="02020603050405020304" pitchFamily="18" charset="0"/>
                <a:cs typeface="Times New Roman" panose="02020603050405020304" pitchFamily="18" charset="0"/>
              </a:rPr>
              <a:t>ФИК-ЦИОНАЛ </a:t>
            </a:r>
            <a:r>
              <a:rPr lang="mk-MK" altLang="en-US" sz="1800" b="1" dirty="0">
                <a:latin typeface="Times New Roman" panose="02020603050405020304" pitchFamily="18" charset="0"/>
                <a:cs typeface="Times New Roman" panose="02020603050405020304" pitchFamily="18" charset="0"/>
              </a:rPr>
              <a:t>НО БИТОВО ВРЕМЕ</a:t>
            </a:r>
          </a:p>
          <a:p>
            <a:pPr eaLnBrk="1" hangingPunct="1">
              <a:buFontTx/>
              <a:buNone/>
            </a:pPr>
            <a:r>
              <a:rPr lang="en-US" altLang="en-US" sz="1800" b="1" dirty="0">
                <a:latin typeface="Times New Roman" panose="02020603050405020304" pitchFamily="18" charset="0"/>
                <a:cs typeface="Times New Roman" panose="02020603050405020304" pitchFamily="18" charset="0"/>
              </a:rPr>
              <a:t>-</a:t>
            </a:r>
            <a:r>
              <a:rPr lang="mk-MK" altLang="en-US" sz="1800" b="1" dirty="0">
                <a:latin typeface="Times New Roman" panose="02020603050405020304" pitchFamily="18" charset="0"/>
                <a:cs typeface="Times New Roman" panose="02020603050405020304" pitchFamily="18" charset="0"/>
              </a:rPr>
              <a:t> </a:t>
            </a:r>
            <a:r>
              <a:rPr lang="mk-MK" altLang="en-US" sz="1800" b="1" dirty="0" smtClean="0">
                <a:latin typeface="Times New Roman" panose="02020603050405020304" pitchFamily="18" charset="0"/>
                <a:cs typeface="Times New Roman" panose="02020603050405020304" pitchFamily="18" charset="0"/>
              </a:rPr>
              <a:t>УТРО</a:t>
            </a:r>
            <a:endParaRPr lang="en-US" altLang="en-US" sz="1800" b="1" dirty="0">
              <a:latin typeface="Times New Roman" panose="02020603050405020304" pitchFamily="18" charset="0"/>
              <a:cs typeface="Times New Roman" panose="02020603050405020304" pitchFamily="18" charset="0"/>
            </a:endParaRPr>
          </a:p>
          <a:p>
            <a:pPr eaLnBrk="1" hangingPunct="1">
              <a:buFontTx/>
              <a:buNone/>
            </a:pPr>
            <a:endParaRPr lang="en-US" altLang="en-US" sz="1800" dirty="0">
              <a:latin typeface="Times New Roman" panose="02020603050405020304" pitchFamily="18" charset="0"/>
              <a:cs typeface="Times New Roman" panose="02020603050405020304" pitchFamily="18" charset="0"/>
            </a:endParaRPr>
          </a:p>
        </p:txBody>
      </p:sp>
      <p:sp>
        <p:nvSpPr>
          <p:cNvPr id="11276" name="Rectangle 13"/>
          <p:cNvSpPr>
            <a:spLocks noChangeArrowheads="1"/>
          </p:cNvSpPr>
          <p:nvPr/>
        </p:nvSpPr>
        <p:spPr bwMode="auto">
          <a:xfrm>
            <a:off x="5613400" y="2209800"/>
            <a:ext cx="1308100" cy="44819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800" b="1" dirty="0" smtClean="0">
                <a:latin typeface="Times New Roman" panose="02020603050405020304" pitchFamily="18" charset="0"/>
                <a:cs typeface="Times New Roman" panose="02020603050405020304" pitchFamily="18" charset="0"/>
              </a:rPr>
              <a:t>ФИК-ЦИОНАЛ </a:t>
            </a:r>
            <a:r>
              <a:rPr lang="mk-MK" altLang="en-US" sz="1800" b="1" dirty="0">
                <a:latin typeface="Times New Roman" panose="02020603050405020304" pitchFamily="18" charset="0"/>
                <a:cs typeface="Times New Roman" panose="02020603050405020304" pitchFamily="18" charset="0"/>
              </a:rPr>
              <a:t>НО БИТОВО ВРЕМЕ</a:t>
            </a:r>
          </a:p>
          <a:p>
            <a:pPr eaLnBrk="1" hangingPunct="1">
              <a:buFontTx/>
              <a:buNone/>
            </a:pPr>
            <a:r>
              <a:rPr lang="mk-MK" altLang="en-US" sz="1800" b="1" dirty="0" smtClean="0">
                <a:latin typeface="Times New Roman" panose="02020603050405020304" pitchFamily="18" charset="0"/>
                <a:cs typeface="Times New Roman" panose="02020603050405020304" pitchFamily="18" charset="0"/>
              </a:rPr>
              <a:t>ВРЕМЕНСКИ </a:t>
            </a:r>
            <a:r>
              <a:rPr lang="mk-MK" altLang="en-US" sz="1800" b="1" dirty="0">
                <a:latin typeface="Times New Roman" panose="02020603050405020304" pitchFamily="18" charset="0"/>
                <a:cs typeface="Times New Roman" panose="02020603050405020304" pitchFamily="18" charset="0"/>
              </a:rPr>
              <a:t>СКОК ОД </a:t>
            </a:r>
            <a:r>
              <a:rPr lang="mk-MK" altLang="en-US" sz="1800" b="1" dirty="0" smtClean="0">
                <a:latin typeface="Times New Roman" panose="02020603050405020304" pitchFamily="18" charset="0"/>
                <a:cs typeface="Times New Roman" panose="02020603050405020304" pitchFamily="18" charset="0"/>
              </a:rPr>
              <a:t>20 ГОДИНИ</a:t>
            </a:r>
            <a:endParaRPr lang="mk-MK" altLang="en-US" sz="1800" b="1" dirty="0">
              <a:latin typeface="Times New Roman" panose="02020603050405020304" pitchFamily="18" charset="0"/>
              <a:cs typeface="Times New Roman" panose="02020603050405020304" pitchFamily="18" charset="0"/>
            </a:endParaRPr>
          </a:p>
          <a:p>
            <a:pPr eaLnBrk="1" hangingPunct="1">
              <a:buFontTx/>
              <a:buNone/>
            </a:pPr>
            <a:r>
              <a:rPr lang="mk-MK" altLang="en-US" sz="1800" b="1" dirty="0">
                <a:latin typeface="Times New Roman" panose="02020603050405020304" pitchFamily="18" charset="0"/>
                <a:cs typeface="Times New Roman" panose="02020603050405020304" pitchFamily="18" charset="0"/>
              </a:rPr>
              <a:t>-НОЌ- </a:t>
            </a:r>
            <a:r>
              <a:rPr lang="mk-MK" altLang="en-US" sz="1800" b="1" dirty="0" smtClean="0">
                <a:latin typeface="Times New Roman" panose="02020603050405020304" pitchFamily="18" charset="0"/>
                <a:cs typeface="Times New Roman" panose="02020603050405020304" pitchFamily="18" charset="0"/>
              </a:rPr>
              <a:t>23 ЧАСОТ</a:t>
            </a:r>
          </a:p>
          <a:p>
            <a:pPr eaLnBrk="1" hangingPunct="1">
              <a:buFontTx/>
              <a:buNone/>
            </a:pPr>
            <a:r>
              <a:rPr lang="mk-MK" altLang="en-US" sz="1800" b="1" dirty="0" smtClean="0">
                <a:latin typeface="Times New Roman" panose="02020603050405020304" pitchFamily="18" charset="0"/>
                <a:cs typeface="Times New Roman" panose="02020603050405020304" pitchFamily="18" charset="0"/>
              </a:rPr>
              <a:t>СМРТТА </a:t>
            </a:r>
            <a:r>
              <a:rPr lang="mk-MK" altLang="en-US" sz="1800" b="1" dirty="0">
                <a:latin typeface="Times New Roman" panose="02020603050405020304" pitchFamily="18" charset="0"/>
                <a:cs typeface="Times New Roman" panose="02020603050405020304" pitchFamily="18" charset="0"/>
              </a:rPr>
              <a:t>НА  </a:t>
            </a:r>
            <a:r>
              <a:rPr lang="mk-MK" altLang="en-US" sz="1800" b="1" dirty="0" smtClean="0">
                <a:latin typeface="Times New Roman" panose="02020603050405020304" pitchFamily="18" charset="0"/>
                <a:cs typeface="Times New Roman" panose="02020603050405020304" pitchFamily="18" charset="0"/>
              </a:rPr>
              <a:t>АНЃЕЛЕ</a:t>
            </a:r>
            <a:endParaRPr lang="mk-MK" altLang="en-US" sz="1800" b="1" dirty="0">
              <a:latin typeface="Times New Roman" panose="02020603050405020304" pitchFamily="18" charset="0"/>
              <a:cs typeface="Times New Roman" panose="02020603050405020304" pitchFamily="18" charset="0"/>
            </a:endParaRPr>
          </a:p>
          <a:p>
            <a:pPr eaLnBrk="1" hangingPunct="1">
              <a:buFontTx/>
              <a:buNone/>
            </a:pPr>
            <a:endParaRPr lang="en-US" altLang="en-US" sz="1800" b="1" dirty="0">
              <a:latin typeface="Times New Roman" panose="02020603050405020304" pitchFamily="18" charset="0"/>
              <a:cs typeface="Times New Roman" panose="02020603050405020304" pitchFamily="18" charset="0"/>
            </a:endParaRPr>
          </a:p>
        </p:txBody>
      </p:sp>
      <p:sp>
        <p:nvSpPr>
          <p:cNvPr id="14" name="Rectangle 7"/>
          <p:cNvSpPr>
            <a:spLocks noChangeArrowheads="1"/>
          </p:cNvSpPr>
          <p:nvPr/>
        </p:nvSpPr>
        <p:spPr bwMode="auto">
          <a:xfrm>
            <a:off x="6916161" y="1354138"/>
            <a:ext cx="1308100" cy="8429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dirty="0" smtClean="0">
                <a:latin typeface="MAC C Swiss" pitchFamily="34" charset="0"/>
              </a:rPr>
              <a:t>ПЕТТИ</a:t>
            </a:r>
            <a:endParaRPr lang="mk-MK" altLang="en-US" sz="1400" b="1" dirty="0">
              <a:latin typeface="MAC C Swiss" pitchFamily="34" charset="0"/>
            </a:endParaRPr>
          </a:p>
          <a:p>
            <a:pPr algn="ctr" eaLnBrk="1" hangingPunct="1">
              <a:buFontTx/>
              <a:buNone/>
            </a:pPr>
            <a:r>
              <a:rPr lang="mk-MK" altLang="en-US" sz="1400" b="1" dirty="0">
                <a:latin typeface="MAC C Swiss" pitchFamily="34" charset="0"/>
              </a:rPr>
              <a:t>ЧИН</a:t>
            </a:r>
            <a:endParaRPr lang="en-US" altLang="en-US" sz="1400" b="1" dirty="0">
              <a:latin typeface="MAC C Swiss" pitchFamily="34" charset="0"/>
            </a:endParaRPr>
          </a:p>
        </p:txBody>
      </p:sp>
      <p:sp>
        <p:nvSpPr>
          <p:cNvPr id="15" name="Rectangle 13"/>
          <p:cNvSpPr>
            <a:spLocks noChangeArrowheads="1"/>
          </p:cNvSpPr>
          <p:nvPr/>
        </p:nvSpPr>
        <p:spPr bwMode="auto">
          <a:xfrm flipH="1">
            <a:off x="6948488" y="2209800"/>
            <a:ext cx="1275772" cy="44819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r>
              <a:rPr lang="mk-MK" altLang="en-US" sz="1800" b="1" dirty="0" smtClean="0">
                <a:latin typeface="Times New Roman" panose="02020603050405020304" pitchFamily="18" charset="0"/>
                <a:cs typeface="Times New Roman" panose="02020603050405020304" pitchFamily="18" charset="0"/>
              </a:rPr>
              <a:t>ФИК-ЦИОНАЛ </a:t>
            </a:r>
            <a:r>
              <a:rPr lang="mk-MK" altLang="en-US" sz="1800" b="1" dirty="0">
                <a:latin typeface="Times New Roman" panose="02020603050405020304" pitchFamily="18" charset="0"/>
                <a:cs typeface="Times New Roman" panose="02020603050405020304" pitchFamily="18" charset="0"/>
              </a:rPr>
              <a:t>НО БИТОВО ВРЕМЕ</a:t>
            </a:r>
          </a:p>
          <a:p>
            <a:pPr eaLnBrk="1" hangingPunct="1">
              <a:buFontTx/>
              <a:buNone/>
            </a:pPr>
            <a:r>
              <a:rPr lang="mk-MK" altLang="en-US" sz="1800" b="1" dirty="0" smtClean="0">
                <a:latin typeface="Times New Roman" panose="02020603050405020304" pitchFamily="18" charset="0"/>
                <a:cs typeface="Times New Roman" panose="02020603050405020304" pitchFamily="18" charset="0"/>
              </a:rPr>
              <a:t>ВРЕМЕНСКИ </a:t>
            </a:r>
            <a:r>
              <a:rPr lang="mk-MK" altLang="en-US" sz="1800" b="1" dirty="0">
                <a:latin typeface="Times New Roman" panose="02020603050405020304" pitchFamily="18" charset="0"/>
                <a:cs typeface="Times New Roman" panose="02020603050405020304" pitchFamily="18" charset="0"/>
              </a:rPr>
              <a:t>СКОК ОД </a:t>
            </a:r>
            <a:r>
              <a:rPr lang="mk-MK" altLang="en-US" sz="1800" b="1" dirty="0" smtClean="0">
                <a:latin typeface="Times New Roman" panose="02020603050405020304" pitchFamily="18" charset="0"/>
                <a:cs typeface="Times New Roman" panose="02020603050405020304" pitchFamily="18" charset="0"/>
              </a:rPr>
              <a:t>20 ГОДИНИ</a:t>
            </a:r>
            <a:endParaRPr lang="mk-MK" altLang="en-US" sz="1800" b="1" dirty="0">
              <a:latin typeface="Times New Roman" panose="02020603050405020304" pitchFamily="18" charset="0"/>
              <a:cs typeface="Times New Roman" panose="02020603050405020304" pitchFamily="18" charset="0"/>
            </a:endParaRPr>
          </a:p>
          <a:p>
            <a:pPr eaLnBrk="1" hangingPunct="1">
              <a:buFontTx/>
              <a:buNone/>
            </a:pPr>
            <a:r>
              <a:rPr lang="mk-MK" altLang="en-US" sz="1800" b="1" dirty="0" smtClean="0">
                <a:latin typeface="Times New Roman" panose="02020603050405020304" pitchFamily="18" charset="0"/>
                <a:cs typeface="Times New Roman" panose="02020603050405020304" pitchFamily="18" charset="0"/>
              </a:rPr>
              <a:t>-</a:t>
            </a:r>
            <a:r>
              <a:rPr lang="mk-MK" altLang="en-US" sz="1800" b="1" dirty="0">
                <a:latin typeface="Times New Roman" panose="02020603050405020304" pitchFamily="18" charset="0"/>
                <a:cs typeface="Times New Roman" panose="02020603050405020304" pitchFamily="18" charset="0"/>
              </a:rPr>
              <a:t> </a:t>
            </a:r>
            <a:r>
              <a:rPr lang="mk-MK" altLang="en-US" sz="1800" b="1" dirty="0" smtClean="0">
                <a:latin typeface="Times New Roman" panose="02020603050405020304" pitchFamily="18" charset="0"/>
                <a:cs typeface="Times New Roman" panose="02020603050405020304" pitchFamily="18" charset="0"/>
              </a:rPr>
              <a:t>ДЕН – ВЕСТ ЗА </a:t>
            </a:r>
            <a:r>
              <a:rPr lang="mk-MK" altLang="en-US" sz="1800" b="1" dirty="0" smtClean="0">
                <a:latin typeface="Times New Roman" panose="02020603050405020304" pitchFamily="18" charset="0"/>
                <a:cs typeface="Times New Roman" panose="02020603050405020304" pitchFamily="18" charset="0"/>
              </a:rPr>
              <a:t>УБИСТ-ВОТО </a:t>
            </a:r>
            <a:r>
              <a:rPr lang="mk-MK" altLang="en-US" sz="1800" b="1" dirty="0" smtClean="0">
                <a:latin typeface="Times New Roman" panose="02020603050405020304" pitchFamily="18" charset="0"/>
                <a:cs typeface="Times New Roman" panose="02020603050405020304" pitchFamily="18" charset="0"/>
              </a:rPr>
              <a:t>НА АНЃЕЛЕ</a:t>
            </a:r>
          </a:p>
        </p:txBody>
      </p:sp>
    </p:spTree>
    <p:extLst>
      <p:ext uri="{BB962C8B-B14F-4D97-AF65-F5344CB8AC3E}">
        <p14:creationId xmlns:p14="http://schemas.microsoft.com/office/powerpoint/2010/main" val="3088785575"/>
      </p:ext>
    </p:extLst>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95288" y="404813"/>
            <a:ext cx="1368425" cy="1824037"/>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endParaRPr lang="en-US" altLang="en-US" sz="1800" b="1">
              <a:latin typeface="MAC C Swiss" pitchFamily="34" charset="0"/>
            </a:endParaRPr>
          </a:p>
          <a:p>
            <a:pPr eaLnBrk="1" hangingPunct="1">
              <a:buFontTx/>
              <a:buNone/>
            </a:pPr>
            <a:r>
              <a:rPr lang="mk-MK" altLang="en-US" sz="1800" b="1">
                <a:latin typeface="MAC C Swiss" pitchFamily="34" charset="0"/>
              </a:rPr>
              <a:t>ДРАМСКИ</a:t>
            </a:r>
          </a:p>
          <a:p>
            <a:pPr eaLnBrk="1" hangingPunct="1">
              <a:buFontTx/>
              <a:buNone/>
            </a:pPr>
            <a:endParaRPr lang="mk-MK" altLang="en-US" sz="1800" b="1">
              <a:latin typeface="MAC C Swiss" pitchFamily="34" charset="0"/>
            </a:endParaRPr>
          </a:p>
          <a:p>
            <a:pPr eaLnBrk="1" hangingPunct="1">
              <a:buFontTx/>
              <a:buNone/>
            </a:pPr>
            <a:r>
              <a:rPr lang="mk-MK" altLang="en-US" sz="1800" b="1">
                <a:latin typeface="MAC C Swiss" pitchFamily="34" charset="0"/>
              </a:rPr>
              <a:t>ЛИЦА</a:t>
            </a:r>
            <a:endParaRPr lang="en-US" altLang="en-US" sz="1800" b="1">
              <a:latin typeface="MAC C Swiss" pitchFamily="34" charset="0"/>
            </a:endParaRPr>
          </a:p>
        </p:txBody>
      </p:sp>
      <p:sp>
        <p:nvSpPr>
          <p:cNvPr id="12291" name="Rectangle 4"/>
          <p:cNvSpPr>
            <a:spLocks noChangeArrowheads="1"/>
          </p:cNvSpPr>
          <p:nvPr/>
        </p:nvSpPr>
        <p:spPr bwMode="auto">
          <a:xfrm>
            <a:off x="1763712" y="404814"/>
            <a:ext cx="2541587" cy="912017"/>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600" b="1" dirty="0" smtClean="0">
                <a:latin typeface="Times New Roman" panose="02020603050405020304" pitchFamily="18" charset="0"/>
                <a:cs typeface="Times New Roman" panose="02020603050405020304" pitchFamily="18" charset="0"/>
              </a:rPr>
              <a:t>МИТРЕ</a:t>
            </a:r>
            <a:endParaRPr lang="en-US" altLang="en-US" sz="1600" b="1" dirty="0">
              <a:latin typeface="Times New Roman" panose="02020603050405020304" pitchFamily="18" charset="0"/>
              <a:cs typeface="Times New Roman" panose="02020603050405020304" pitchFamily="18" charset="0"/>
            </a:endParaRPr>
          </a:p>
        </p:txBody>
      </p:sp>
      <p:sp>
        <p:nvSpPr>
          <p:cNvPr id="12292" name="Rectangle 5"/>
          <p:cNvSpPr>
            <a:spLocks noChangeArrowheads="1"/>
          </p:cNvSpPr>
          <p:nvPr/>
        </p:nvSpPr>
        <p:spPr bwMode="auto">
          <a:xfrm>
            <a:off x="4305299" y="404814"/>
            <a:ext cx="1562843" cy="949324"/>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600" b="1" dirty="0" smtClean="0">
                <a:latin typeface="Times New Roman" panose="02020603050405020304" pitchFamily="18" charset="0"/>
                <a:cs typeface="Times New Roman" panose="02020603050405020304" pitchFamily="18" charset="0"/>
              </a:rPr>
              <a:t>МАРА</a:t>
            </a:r>
            <a:endParaRPr lang="en-US" altLang="en-US" sz="1600" b="1" dirty="0">
              <a:latin typeface="Times New Roman" panose="02020603050405020304" pitchFamily="18" charset="0"/>
              <a:cs typeface="Times New Roman" panose="02020603050405020304" pitchFamily="18" charset="0"/>
            </a:endParaRPr>
          </a:p>
        </p:txBody>
      </p:sp>
      <p:sp>
        <p:nvSpPr>
          <p:cNvPr id="12293" name="Rectangle 6"/>
          <p:cNvSpPr>
            <a:spLocks noChangeArrowheads="1"/>
          </p:cNvSpPr>
          <p:nvPr/>
        </p:nvSpPr>
        <p:spPr bwMode="auto">
          <a:xfrm>
            <a:off x="5868143" y="404814"/>
            <a:ext cx="1656183" cy="936624"/>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400" b="1" dirty="0" smtClean="0">
                <a:latin typeface="Times New Roman" panose="02020603050405020304" pitchFamily="18" charset="0"/>
                <a:cs typeface="Times New Roman" panose="02020603050405020304" pitchFamily="18" charset="0"/>
              </a:rPr>
              <a:t>АНЃЕЛЕ</a:t>
            </a:r>
            <a:endParaRPr lang="en-US" altLang="en-US" sz="1400" b="1" dirty="0">
              <a:latin typeface="Times New Roman" panose="02020603050405020304" pitchFamily="18" charset="0"/>
              <a:cs typeface="Times New Roman" panose="02020603050405020304" pitchFamily="18" charset="0"/>
            </a:endParaRPr>
          </a:p>
        </p:txBody>
      </p:sp>
      <p:sp>
        <p:nvSpPr>
          <p:cNvPr id="12294" name="Rectangle 7"/>
          <p:cNvSpPr>
            <a:spLocks noChangeArrowheads="1"/>
          </p:cNvSpPr>
          <p:nvPr/>
        </p:nvSpPr>
        <p:spPr bwMode="auto">
          <a:xfrm>
            <a:off x="7524327" y="404814"/>
            <a:ext cx="1440161" cy="949325"/>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r>
              <a:rPr lang="mk-MK" altLang="en-US" sz="1600" b="1" dirty="0" smtClean="0">
                <a:latin typeface="Times New Roman" panose="02020603050405020304" pitchFamily="18" charset="0"/>
                <a:cs typeface="Times New Roman" panose="02020603050405020304" pitchFamily="18" charset="0"/>
              </a:rPr>
              <a:t>КАТА</a:t>
            </a:r>
            <a:endParaRPr lang="en-US" altLang="en-US" sz="1600" b="1" dirty="0">
              <a:latin typeface="Times New Roman" panose="02020603050405020304" pitchFamily="18" charset="0"/>
              <a:cs typeface="Times New Roman" panose="02020603050405020304" pitchFamily="18" charset="0"/>
            </a:endParaRPr>
          </a:p>
        </p:txBody>
      </p:sp>
      <p:sp>
        <p:nvSpPr>
          <p:cNvPr id="12296" name="Rectangle 9"/>
          <p:cNvSpPr>
            <a:spLocks noChangeArrowheads="1"/>
          </p:cNvSpPr>
          <p:nvPr/>
        </p:nvSpPr>
        <p:spPr bwMode="auto">
          <a:xfrm>
            <a:off x="381000" y="2209800"/>
            <a:ext cx="1371600" cy="31750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buFontTx/>
              <a:buNone/>
            </a:pPr>
            <a:endParaRPr lang="mk-MK" altLang="en-US" b="1">
              <a:latin typeface="MAC C Swiss" pitchFamily="34" charset="0"/>
            </a:endParaRPr>
          </a:p>
          <a:p>
            <a:pPr algn="ctr" eaLnBrk="1" hangingPunct="1">
              <a:buFontTx/>
              <a:buNone/>
            </a:pPr>
            <a:endParaRPr lang="mk-MK" altLang="en-US" b="1">
              <a:latin typeface="MAC C Swiss" pitchFamily="34" charset="0"/>
            </a:endParaRPr>
          </a:p>
          <a:p>
            <a:pPr algn="ctr" eaLnBrk="1" hangingPunct="1">
              <a:buFontTx/>
              <a:buNone/>
            </a:pPr>
            <a:endParaRPr lang="mk-MK" altLang="en-US" sz="2400" b="1">
              <a:latin typeface="MAC C Swiss" pitchFamily="34" charset="0"/>
            </a:endParaRPr>
          </a:p>
          <a:p>
            <a:pPr algn="ctr" eaLnBrk="1" hangingPunct="1">
              <a:buFontTx/>
              <a:buNone/>
            </a:pPr>
            <a:endParaRPr lang="mk-MK" altLang="en-US" sz="2400" b="1">
              <a:latin typeface="MAC C Swiss" pitchFamily="34" charset="0"/>
            </a:endParaRPr>
          </a:p>
          <a:p>
            <a:pPr algn="ctr" eaLnBrk="1" hangingPunct="1">
              <a:buFontTx/>
              <a:buNone/>
            </a:pPr>
            <a:endParaRPr lang="en-US" altLang="en-US" sz="2400" b="1">
              <a:latin typeface="MAC C Swiss" pitchFamily="34" charset="0"/>
            </a:endParaRPr>
          </a:p>
        </p:txBody>
      </p:sp>
      <p:sp>
        <p:nvSpPr>
          <p:cNvPr id="12297" name="Rectangle 10"/>
          <p:cNvSpPr>
            <a:spLocks noChangeArrowheads="1"/>
          </p:cNvSpPr>
          <p:nvPr/>
        </p:nvSpPr>
        <p:spPr bwMode="auto">
          <a:xfrm>
            <a:off x="1752600" y="1316831"/>
            <a:ext cx="2552700" cy="5374913"/>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buNone/>
            </a:pPr>
            <a:r>
              <a:rPr lang="mk-MK" altLang="en-US" sz="1000" dirty="0" smtClean="0">
                <a:latin typeface="MAC C Swiss" pitchFamily="34" charset="0"/>
              </a:rPr>
              <a:t>-</a:t>
            </a:r>
            <a:r>
              <a:rPr lang="ru-RU" sz="1400" dirty="0"/>
              <a:t>сиромашен селанец </a:t>
            </a:r>
            <a:r>
              <a:rPr lang="ru-RU" sz="1400" dirty="0" smtClean="0"/>
              <a:t> </a:t>
            </a:r>
            <a:r>
              <a:rPr lang="ru-RU" sz="1400" dirty="0"/>
              <a:t>Тој живее мирен, скромен живот и постојано мисли на враќањето на синот. Но, кога доаѓа туѓинецот во неговата куќа, тој сосема се променува. Страста кон парите му го свртуваат умот и ќе го доведат во состојба да изврши злосторство. Толку е заслепен, што не ја слуша жена си, па дури и кон неа станува агресивен. Си наоѓа изговор и го убива. Се разбира, дека потоа се кае за стореното злосторство, а кога разбира дека бил син му — се самоубива. Тој не е негативен лик, иако убива. Затоа што не убива тој, туку сиромаштијата и желбата за подобар живот, како и зависта.</a:t>
            </a:r>
            <a:br>
              <a:rPr lang="ru-RU" sz="1400" dirty="0"/>
            </a:br>
            <a:endParaRPr lang="mk-MK" altLang="en-US" sz="1400" dirty="0">
              <a:latin typeface="MAC C Swiss" pitchFamily="34" charset="0"/>
            </a:endParaRPr>
          </a:p>
        </p:txBody>
      </p:sp>
      <p:sp>
        <p:nvSpPr>
          <p:cNvPr id="12298" name="Rectangle 11"/>
          <p:cNvSpPr>
            <a:spLocks noChangeArrowheads="1"/>
          </p:cNvSpPr>
          <p:nvPr/>
        </p:nvSpPr>
        <p:spPr bwMode="auto">
          <a:xfrm>
            <a:off x="4296964" y="1354139"/>
            <a:ext cx="1571178" cy="5337606"/>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buNone/>
            </a:pPr>
            <a:r>
              <a:rPr lang="ru-RU" sz="1400" dirty="0"/>
              <a:t>типична патријархална жена и мајка која ги почитува сите обичаи и која е потчинета на мажот и децата. Се обидува да го одврати мажа си од намерата да убие, бидејќи се плаши да не бидат откриени. Кога ја дознава вистината, мајчиното срце не може да ја поднесе — и умира.</a:t>
            </a:r>
            <a:br>
              <a:rPr lang="ru-RU" sz="1400" dirty="0"/>
            </a:br>
            <a:endParaRPr lang="mk-MK" altLang="en-US" sz="1400" dirty="0">
              <a:latin typeface="MAC C Swiss" pitchFamily="34" charset="0"/>
            </a:endParaRPr>
          </a:p>
        </p:txBody>
      </p:sp>
      <p:sp>
        <p:nvSpPr>
          <p:cNvPr id="12299" name="Rectangle 12"/>
          <p:cNvSpPr>
            <a:spLocks noChangeArrowheads="1"/>
          </p:cNvSpPr>
          <p:nvPr/>
        </p:nvSpPr>
        <p:spPr bwMode="auto">
          <a:xfrm>
            <a:off x="5868142" y="1354139"/>
            <a:ext cx="1656184" cy="5337605"/>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fontAlgn="base"/>
            <a:r>
              <a:rPr lang="ru-RU" sz="1400" dirty="0"/>
              <a:t>печалбар кој уште како дете го праќаат на печалба, а се враќа како возрасен маж. Тој постојано мисли на дома, на родителите и сестра си. Таму печалел и штедел, им праќал пари на домашните и среќен се враќа дома. За да направи поголема претстава од своето враќање, ја смислува играта која ќе заврши </a:t>
            </a:r>
            <a:r>
              <a:rPr lang="ru-RU" sz="1400" dirty="0" smtClean="0"/>
              <a:t>кобно,за </a:t>
            </a:r>
            <a:r>
              <a:rPr lang="ru-RU" sz="1400" dirty="0"/>
              <a:t>сите.</a:t>
            </a:r>
          </a:p>
        </p:txBody>
      </p:sp>
      <p:sp>
        <p:nvSpPr>
          <p:cNvPr id="12300" name="Rectangle 13"/>
          <p:cNvSpPr>
            <a:spLocks noChangeArrowheads="1"/>
          </p:cNvSpPr>
          <p:nvPr/>
        </p:nvSpPr>
        <p:spPr bwMode="auto">
          <a:xfrm>
            <a:off x="5868142" y="1354139"/>
            <a:ext cx="2952330" cy="52432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eaLnBrk="1" hangingPunct="1">
              <a:buFontTx/>
              <a:buNone/>
            </a:pPr>
            <a:endParaRPr lang="en-US" altLang="en-US" sz="900">
              <a:latin typeface="MAC C Swiss" pitchFamily="34" charset="0"/>
            </a:endParaRPr>
          </a:p>
        </p:txBody>
      </p:sp>
      <p:sp>
        <p:nvSpPr>
          <p:cNvPr id="12302" name="Rectangle 15"/>
          <p:cNvSpPr>
            <a:spLocks noChangeArrowheads="1"/>
          </p:cNvSpPr>
          <p:nvPr/>
        </p:nvSpPr>
        <p:spPr bwMode="auto">
          <a:xfrm>
            <a:off x="7524327" y="1354139"/>
            <a:ext cx="1440159" cy="5243215"/>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lr>
                <a:schemeClr val="tx2"/>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marL="285750" indent="-285750" eaLnBrk="1" hangingPunct="1">
              <a:buFontTx/>
              <a:buChar char="-"/>
            </a:pPr>
            <a:r>
              <a:rPr lang="mk-MK" altLang="en-US" sz="1600" dirty="0" smtClean="0">
                <a:latin typeface="Times New Roman" panose="02020603050405020304" pitchFamily="18" charset="0"/>
                <a:cs typeface="Times New Roman" panose="02020603050405020304" pitchFamily="18" charset="0"/>
              </a:rPr>
              <a:t>ПАТРИ-ЈАРХАЛ-НО ВОСПИ-ТАНА</a:t>
            </a:r>
          </a:p>
          <a:p>
            <a:pPr marL="285750" indent="-285750" eaLnBrk="1" hangingPunct="1">
              <a:buFontTx/>
              <a:buChar char="-"/>
            </a:pPr>
            <a:r>
              <a:rPr lang="mk-MK" altLang="en-US" sz="1600" dirty="0" smtClean="0">
                <a:latin typeface="Times New Roman" panose="02020603050405020304" pitchFamily="18" charset="0"/>
                <a:cs typeface="Times New Roman" panose="02020603050405020304" pitchFamily="18" charset="0"/>
              </a:rPr>
              <a:t>- ПРЕД-</a:t>
            </a:r>
          </a:p>
          <a:p>
            <a:pPr marL="285750" indent="-285750" eaLnBrk="1" hangingPunct="1">
              <a:buFontTx/>
              <a:buChar char="-"/>
            </a:pPr>
            <a:r>
              <a:rPr lang="mk-MK" altLang="en-US" sz="1600" dirty="0" smtClean="0">
                <a:latin typeface="Times New Roman" panose="02020603050405020304" pitchFamily="18" charset="0"/>
                <a:cs typeface="Times New Roman" panose="02020603050405020304" pitchFamily="18" charset="0"/>
              </a:rPr>
              <a:t>ВЕСНИК НА НЕСРЕ- ЌАТА</a:t>
            </a:r>
          </a:p>
          <a:p>
            <a:pPr marL="285750" indent="-285750" eaLnBrk="1" hangingPunct="1">
              <a:buFontTx/>
              <a:buChar char="-"/>
            </a:pPr>
            <a:endParaRPr lang="mk-MK" altLang="en-US" sz="1600" dirty="0" smtClean="0">
              <a:latin typeface="Times New Roman" panose="02020603050405020304" pitchFamily="18" charset="0"/>
              <a:cs typeface="Times New Roman" panose="02020603050405020304" pitchFamily="18" charset="0"/>
            </a:endParaRPr>
          </a:p>
          <a:p>
            <a:pPr marL="285750" indent="-285750" eaLnBrk="1" hangingPunct="1">
              <a:buFontTx/>
              <a:buChar char="-"/>
            </a:pPr>
            <a:endParaRPr lang="en-US" altLang="en-US" sz="1600" dirty="0">
              <a:latin typeface="Times New Roman" panose="02020603050405020304" pitchFamily="18" charset="0"/>
              <a:cs typeface="Times New Roman" panose="02020603050405020304" pitchFamily="18" charset="0"/>
            </a:endParaRPr>
          </a:p>
        </p:txBody>
      </p:sp>
      <p:sp>
        <p:nvSpPr>
          <p:cNvPr id="12304" name="WordArt 27"/>
          <p:cNvSpPr>
            <a:spLocks noChangeArrowheads="1" noChangeShapeType="1" noTextEdit="1"/>
          </p:cNvSpPr>
          <p:nvPr/>
        </p:nvSpPr>
        <p:spPr bwMode="auto">
          <a:xfrm rot="16200000" flipH="1">
            <a:off x="-1260325" y="3428852"/>
            <a:ext cx="4824116" cy="15128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mk-MK" sz="3600" kern="10" dirty="0">
                <a:gradFill rotWithShape="1">
                  <a:gsLst>
                    <a:gs pos="0">
                      <a:srgbClr val="00FF00"/>
                    </a:gs>
                    <a:gs pos="100000">
                      <a:srgbClr val="00CCFF"/>
                    </a:gs>
                  </a:gsLst>
                  <a:lin ang="10800000" scaled="1"/>
                </a:gradFill>
                <a:effectLst>
                  <a:outerShdw dist="99190" dir="7788334" algn="ctr" rotWithShape="0">
                    <a:srgbClr val="000080">
                      <a:alpha val="79999"/>
                    </a:srgbClr>
                  </a:outerShdw>
                </a:effectLst>
                <a:latin typeface="Arial Black"/>
              </a:rPr>
              <a:t>ТИПИЧНИ</a:t>
            </a:r>
          </a:p>
          <a:p>
            <a:pPr algn="ctr" fontAlgn="auto"/>
            <a:r>
              <a:rPr lang="mk-MK" sz="3600" kern="10" dirty="0">
                <a:gradFill rotWithShape="1">
                  <a:gsLst>
                    <a:gs pos="0">
                      <a:srgbClr val="00FF00"/>
                    </a:gs>
                    <a:gs pos="100000">
                      <a:srgbClr val="00CCFF"/>
                    </a:gs>
                  </a:gsLst>
                  <a:lin ang="10800000" scaled="1"/>
                </a:gradFill>
                <a:effectLst>
                  <a:outerShdw dist="99190" dir="7788334" algn="ctr" rotWithShape="0">
                    <a:srgbClr val="000080">
                      <a:alpha val="79999"/>
                    </a:srgbClr>
                  </a:outerShdw>
                </a:effectLst>
                <a:latin typeface="Arial Black"/>
              </a:rPr>
              <a:t>ЛИКО ВИ</a:t>
            </a:r>
            <a:endParaRPr lang="en-US" sz="3600" kern="10" dirty="0">
              <a:gradFill rotWithShape="1">
                <a:gsLst>
                  <a:gs pos="0">
                    <a:srgbClr val="00FF00"/>
                  </a:gs>
                  <a:gs pos="100000">
                    <a:srgbClr val="00CCFF"/>
                  </a:gs>
                </a:gsLst>
                <a:lin ang="10800000" scaled="1"/>
              </a:gradFill>
              <a:effectLst>
                <a:outerShdw dist="99190" dir="7788334" algn="ctr" rotWithShape="0">
                  <a:srgbClr val="000080">
                    <a:alpha val="79999"/>
                  </a:srgbClr>
                </a:outerShdw>
              </a:effectLst>
              <a:latin typeface="Arial Black"/>
            </a:endParaRPr>
          </a:p>
        </p:txBody>
      </p:sp>
    </p:spTree>
    <p:extLst>
      <p:ext uri="{BB962C8B-B14F-4D97-AF65-F5344CB8AC3E}">
        <p14:creationId xmlns:p14="http://schemas.microsoft.com/office/powerpoint/2010/main" val="40688835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8" name="WordArt 6"/>
          <p:cNvSpPr>
            <a:spLocks noChangeArrowheads="1" noChangeShapeType="1" noTextEdit="1"/>
          </p:cNvSpPr>
          <p:nvPr/>
        </p:nvSpPr>
        <p:spPr bwMode="auto">
          <a:xfrm>
            <a:off x="-180975" y="1916113"/>
            <a:ext cx="8424863" cy="2376487"/>
          </a:xfrm>
          <a:prstGeom prst="rect">
            <a:avLst/>
          </a:prstGeom>
        </p:spPr>
        <p:txBody>
          <a:bodyPr wrap="none" fromWordArt="1">
            <a:prstTxWarp prst="textCascadeUp">
              <a:avLst>
                <a:gd name="adj" fmla="val 78690"/>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mk-MK" sz="3200" b="1" kern="10">
                <a:ln w="9525">
                  <a:round/>
                  <a:headEnd/>
                  <a:tailEnd/>
                </a:ln>
                <a:gradFill rotWithShape="1">
                  <a:gsLst>
                    <a:gs pos="0">
                      <a:srgbClr val="FFE701"/>
                    </a:gs>
                    <a:gs pos="100000">
                      <a:srgbClr val="FE3E02"/>
                    </a:gs>
                  </a:gsLst>
                  <a:lin ang="5400000" scaled="1"/>
                </a:gradFill>
                <a:latin typeface="MAC C Swiss"/>
              </a:rPr>
              <a:t>Ви благодарам на вниманието !!!</a:t>
            </a:r>
            <a:endParaRPr lang="en-US" sz="3200" b="1" kern="10">
              <a:ln w="9525">
                <a:round/>
                <a:headEnd/>
                <a:tailEnd/>
              </a:ln>
              <a:gradFill rotWithShape="1">
                <a:gsLst>
                  <a:gs pos="0">
                    <a:srgbClr val="FFE701"/>
                  </a:gs>
                  <a:gs pos="100000">
                    <a:srgbClr val="FE3E02"/>
                  </a:gs>
                </a:gsLst>
                <a:lin ang="5400000" scaled="1"/>
              </a:gradFill>
              <a:latin typeface="MAC C Swiss"/>
            </a:endParaRPr>
          </a:p>
        </p:txBody>
      </p:sp>
    </p:spTree>
    <p:extLst>
      <p:ext uri="{BB962C8B-B14F-4D97-AF65-F5344CB8AC3E}">
        <p14:creationId xmlns:p14="http://schemas.microsoft.com/office/powerpoint/2010/main" val="4056247324"/>
      </p:ext>
    </p:extLst>
  </p:cSld>
  <p:clrMapOvr>
    <a:masterClrMapping/>
  </p:clrMapOvr>
  <p:transition>
    <p:pull dir="d"/>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5427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nimBg="1"/>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96</TotalTime>
  <Words>664</Words>
  <Application>Microsoft Office PowerPoint</Application>
  <PresentationFormat>On-screen Show (4:3)</PresentationFormat>
  <Paragraphs>91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Spring</vt:lpstr>
      <vt:lpstr>PowerPoint Presentation</vt:lpstr>
      <vt:lpstr>БИОГРАФИЈА и КНИЖЕВНА ДЕЈНОСТ</vt:lpstr>
      <vt:lpstr>PowerPoint Presentation</vt:lpstr>
      <vt:lpstr>PowerPoint Presentation</vt:lpstr>
      <vt:lpstr>СФАЌАЊЕ НА ЗНАЧЕЊЕТО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2018-03-14T09:39:27Z</dcterms:created>
  <dcterms:modified xsi:type="dcterms:W3CDTF">2020-03-22T13:48:43Z</dcterms:modified>
</cp:coreProperties>
</file>